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8288000" cy="10287000"/>
  <p:notesSz cx="6858000" cy="9144000"/>
  <p:embeddedFontLst>
    <p:embeddedFont>
      <p:font typeface="Arial MT Pro" panose="020B0502020202020204"/>
      <p:regular r:id="rId4"/>
    </p:embeddedFont>
    <p:embeddedFont>
      <p:font typeface="Arial MT Pro Bold" panose="020B0802020202020204"/>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2.fntdata"/><Relationship Id="rId4" Type="http://schemas.openxmlformats.org/officeDocument/2006/relationships/font" Target="fonts/font1.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183377">
                <a:alpha val="100000"/>
              </a:srgbClr>
            </a:gs>
            <a:gs pos="33333">
              <a:srgbClr val="9FABD6">
                <a:alpha val="100000"/>
              </a:srgbClr>
            </a:gs>
            <a:gs pos="66667">
              <a:srgbClr val="9FABD6">
                <a:alpha val="100000"/>
              </a:srgbClr>
            </a:gs>
            <a:gs pos="100000">
              <a:srgbClr val="183377">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0" y="0"/>
            <a:ext cx="18342794" cy="10317822"/>
          </a:xfrm>
          <a:custGeom>
            <a:avLst/>
            <a:gdLst/>
            <a:ahLst/>
            <a:cxnLst/>
            <a:rect l="l" t="t" r="r" b="b"/>
            <a:pathLst>
              <a:path w="18342794" h="10317822">
                <a:moveTo>
                  <a:pt x="0" y="0"/>
                </a:moveTo>
                <a:lnTo>
                  <a:pt x="18342794" y="0"/>
                </a:lnTo>
                <a:lnTo>
                  <a:pt x="18342794" y="10317822"/>
                </a:lnTo>
                <a:lnTo>
                  <a:pt x="0" y="10317822"/>
                </a:lnTo>
                <a:lnTo>
                  <a:pt x="0" y="0"/>
                </a:lnTo>
                <a:close/>
              </a:path>
            </a:pathLst>
          </a:custGeom>
          <a:blipFill>
            <a:blip r:embed="rId2"/>
            <a:stretch>
              <a:fillRect/>
            </a:stretch>
          </a:blipFill>
        </p:spPr>
      </p:sp>
      <p:sp>
        <p:nvSpPr>
          <p:cNvPr id="3" name="Freeform 3"/>
          <p:cNvSpPr/>
          <p:nvPr/>
        </p:nvSpPr>
        <p:spPr>
          <a:xfrm rot="3385416">
            <a:off x="10423736" y="-3722625"/>
            <a:ext cx="7698526" cy="9479755"/>
          </a:xfrm>
          <a:custGeom>
            <a:avLst/>
            <a:gdLst/>
            <a:ahLst/>
            <a:cxnLst/>
            <a:rect l="l" t="t" r="r" b="b"/>
            <a:pathLst>
              <a:path w="7698526" h="9479755">
                <a:moveTo>
                  <a:pt x="0" y="0"/>
                </a:moveTo>
                <a:lnTo>
                  <a:pt x="7698526" y="0"/>
                </a:lnTo>
                <a:lnTo>
                  <a:pt x="7698526" y="9479755"/>
                </a:lnTo>
                <a:lnTo>
                  <a:pt x="0" y="9479755"/>
                </a:lnTo>
                <a:lnTo>
                  <a:pt x="0" y="0"/>
                </a:lnTo>
                <a:close/>
              </a:path>
            </a:pathLst>
          </a:custGeom>
          <a:blipFill>
            <a:blip r:embed="rId3">
              <a:alphaModFix amt="60000"/>
            </a:blip>
            <a:stretch>
              <a:fillRect b="-16014"/>
            </a:stretch>
          </a:blipFill>
        </p:spPr>
      </p:sp>
      <p:sp>
        <p:nvSpPr>
          <p:cNvPr id="4" name="Freeform 4"/>
          <p:cNvSpPr/>
          <p:nvPr/>
        </p:nvSpPr>
        <p:spPr>
          <a:xfrm>
            <a:off x="467659" y="9559287"/>
            <a:ext cx="2047152" cy="482520"/>
          </a:xfrm>
          <a:custGeom>
            <a:avLst/>
            <a:gdLst/>
            <a:ahLst/>
            <a:cxnLst/>
            <a:rect l="l" t="t" r="r" b="b"/>
            <a:pathLst>
              <a:path w="2047152" h="482520">
                <a:moveTo>
                  <a:pt x="0" y="0"/>
                </a:moveTo>
                <a:lnTo>
                  <a:pt x="2047152" y="0"/>
                </a:lnTo>
                <a:lnTo>
                  <a:pt x="2047152" y="482521"/>
                </a:lnTo>
                <a:lnTo>
                  <a:pt x="0" y="482521"/>
                </a:lnTo>
                <a:lnTo>
                  <a:pt x="0" y="0"/>
                </a:lnTo>
                <a:close/>
              </a:path>
            </a:pathLst>
          </a:custGeom>
          <a:blipFill>
            <a:blip r:embed="rId4"/>
            <a:stretch>
              <a:fillRect l="-2484" t="-11581" r="-2779" b="-59428"/>
            </a:stretch>
          </a:blipFill>
        </p:spPr>
      </p:sp>
      <p:sp>
        <p:nvSpPr>
          <p:cNvPr id="6" name="TextBox 6"/>
          <p:cNvSpPr txBox="1"/>
          <p:nvPr/>
        </p:nvSpPr>
        <p:spPr>
          <a:xfrm>
            <a:off x="824428" y="2523230"/>
            <a:ext cx="3011489" cy="547355"/>
          </a:xfrm>
          <a:prstGeom prst="rect">
            <a:avLst/>
          </a:prstGeom>
        </p:spPr>
        <p:txBody>
          <a:bodyPr lIns="0" tIns="0" rIns="0" bIns="0" rtlCol="0" anchor="t">
            <a:spAutoFit/>
          </a:bodyPr>
          <a:lstStyle/>
          <a:p>
            <a:pPr algn="ctr">
              <a:lnSpc>
                <a:spcPts val="4262"/>
              </a:lnSpc>
            </a:pPr>
            <a:r>
              <a:rPr lang="en-US" sz="3044" b="1">
                <a:solidFill>
                  <a:srgbClr val="EFEEF2"/>
                </a:solidFill>
                <a:latin typeface="Arial MT Pro Bold"/>
                <a:ea typeface="Arial MT Pro Bold"/>
                <a:cs typeface="Arial MT Pro Bold"/>
                <a:sym typeface="Arial MT Pro Bold"/>
              </a:rPr>
              <a:t>INTRODUCTION</a:t>
            </a:r>
          </a:p>
        </p:txBody>
      </p:sp>
      <p:sp>
        <p:nvSpPr>
          <p:cNvPr id="7" name="TextBox 7"/>
          <p:cNvSpPr txBox="1"/>
          <p:nvPr/>
        </p:nvSpPr>
        <p:spPr>
          <a:xfrm>
            <a:off x="824428" y="3271036"/>
            <a:ext cx="4252413" cy="3347911"/>
          </a:xfrm>
          <a:prstGeom prst="rect">
            <a:avLst/>
          </a:prstGeom>
        </p:spPr>
        <p:txBody>
          <a:bodyPr lIns="0" tIns="0" rIns="0" bIns="0" rtlCol="0" anchor="t">
            <a:spAutoFit/>
          </a:bodyPr>
          <a:lstStyle/>
          <a:p>
            <a:pPr algn="just">
              <a:lnSpc>
                <a:spcPts val="2643"/>
              </a:lnSpc>
            </a:pPr>
            <a:r>
              <a:rPr lang="en-US" sz="1887">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Nam tincidunt metus in augue dignissim luctus. In euismod quis tortor sit amet lobortis.</a:t>
            </a:r>
          </a:p>
        </p:txBody>
      </p:sp>
      <p:sp>
        <p:nvSpPr>
          <p:cNvPr id="8" name="AutoShape 8"/>
          <p:cNvSpPr/>
          <p:nvPr/>
        </p:nvSpPr>
        <p:spPr>
          <a:xfrm flipV="1">
            <a:off x="486709" y="2650201"/>
            <a:ext cx="0" cy="4367527"/>
          </a:xfrm>
          <a:prstGeom prst="line">
            <a:avLst/>
          </a:prstGeom>
          <a:ln w="50800" cap="flat">
            <a:solidFill>
              <a:srgbClr val="EFEEF2"/>
            </a:solidFill>
            <a:prstDash val="solid"/>
            <a:headEnd type="none" w="sm" len="sm"/>
            <a:tailEnd type="none" w="sm" len="sm"/>
          </a:ln>
        </p:spPr>
      </p:sp>
      <p:sp>
        <p:nvSpPr>
          <p:cNvPr id="10" name="TextBox 10"/>
          <p:cNvSpPr txBox="1"/>
          <p:nvPr/>
        </p:nvSpPr>
        <p:spPr>
          <a:xfrm>
            <a:off x="9833281" y="6264267"/>
            <a:ext cx="1788491" cy="546408"/>
          </a:xfrm>
          <a:prstGeom prst="rect">
            <a:avLst/>
          </a:prstGeom>
        </p:spPr>
        <p:txBody>
          <a:bodyPr lIns="0" tIns="0" rIns="0" bIns="0" rtlCol="0" anchor="t">
            <a:spAutoFit/>
          </a:bodyPr>
          <a:lstStyle/>
          <a:p>
            <a:pPr algn="l">
              <a:lnSpc>
                <a:spcPts val="4201"/>
              </a:lnSpc>
            </a:pPr>
            <a:r>
              <a:rPr lang="en-US" sz="3001" b="1">
                <a:solidFill>
                  <a:srgbClr val="EFEEF2"/>
                </a:solidFill>
                <a:latin typeface="Arial MT Pro Bold"/>
                <a:ea typeface="Arial MT Pro Bold"/>
                <a:cs typeface="Arial MT Pro Bold"/>
                <a:sym typeface="Arial MT Pro Bold"/>
              </a:rPr>
              <a:t>RESULTS</a:t>
            </a:r>
          </a:p>
        </p:txBody>
      </p:sp>
      <p:sp>
        <p:nvSpPr>
          <p:cNvPr id="11" name="TextBox 11"/>
          <p:cNvSpPr txBox="1"/>
          <p:nvPr/>
        </p:nvSpPr>
        <p:spPr>
          <a:xfrm>
            <a:off x="9833281" y="7051420"/>
            <a:ext cx="3560316" cy="2642489"/>
          </a:xfrm>
          <a:prstGeom prst="rect">
            <a:avLst/>
          </a:prstGeom>
        </p:spPr>
        <p:txBody>
          <a:bodyPr lIns="0" tIns="0" rIns="0" bIns="0" rtlCol="0" anchor="t">
            <a:spAutoFit/>
          </a:bodyPr>
          <a:lstStyle/>
          <a:p>
            <a:pPr algn="just">
              <a:lnSpc>
                <a:spcPts val="2605"/>
              </a:lnSpc>
            </a:pPr>
            <a:r>
              <a:rPr lang="en-US" sz="1860">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a:t>
            </a:r>
          </a:p>
        </p:txBody>
      </p:sp>
      <p:sp>
        <p:nvSpPr>
          <p:cNvPr id="12" name="AutoShape 12"/>
          <p:cNvSpPr/>
          <p:nvPr/>
        </p:nvSpPr>
        <p:spPr>
          <a:xfrm flipV="1">
            <a:off x="9463886" y="6399671"/>
            <a:ext cx="0" cy="3540842"/>
          </a:xfrm>
          <a:prstGeom prst="line">
            <a:avLst/>
          </a:prstGeom>
          <a:ln w="50800" cap="flat">
            <a:solidFill>
              <a:srgbClr val="EFEEF2"/>
            </a:solidFill>
            <a:prstDash val="solid"/>
            <a:headEnd type="none" w="sm" len="sm"/>
            <a:tailEnd type="none" w="sm" len="sm"/>
          </a:ln>
        </p:spPr>
      </p:sp>
      <p:sp>
        <p:nvSpPr>
          <p:cNvPr id="14" name="TextBox 14"/>
          <p:cNvSpPr txBox="1"/>
          <p:nvPr/>
        </p:nvSpPr>
        <p:spPr>
          <a:xfrm>
            <a:off x="13951088" y="2523230"/>
            <a:ext cx="2829451" cy="508024"/>
          </a:xfrm>
          <a:prstGeom prst="rect">
            <a:avLst/>
          </a:prstGeom>
        </p:spPr>
        <p:txBody>
          <a:bodyPr wrap="square" lIns="0" tIns="0" rIns="0" bIns="0" rtlCol="0" anchor="t">
            <a:spAutoFit/>
          </a:bodyPr>
          <a:lstStyle/>
          <a:p>
            <a:pPr algn="l">
              <a:lnSpc>
                <a:spcPts val="4137"/>
              </a:lnSpc>
            </a:pPr>
            <a:r>
              <a:rPr lang="en-US" sz="2955" b="1">
                <a:solidFill>
                  <a:srgbClr val="EFEEF2"/>
                </a:solidFill>
                <a:latin typeface="Arial MT Pro Bold"/>
                <a:ea typeface="Arial MT Pro Bold"/>
                <a:cs typeface="Arial MT Pro Bold"/>
                <a:sym typeface="Arial MT Pro Bold"/>
              </a:rPr>
              <a:t>CONCLUSION</a:t>
            </a:r>
          </a:p>
        </p:txBody>
      </p:sp>
      <p:sp>
        <p:nvSpPr>
          <p:cNvPr id="15" name="TextBox 15"/>
          <p:cNvSpPr txBox="1"/>
          <p:nvPr/>
        </p:nvSpPr>
        <p:spPr>
          <a:xfrm>
            <a:off x="13951089" y="3257193"/>
            <a:ext cx="3916814" cy="2596262"/>
          </a:xfrm>
          <a:prstGeom prst="rect">
            <a:avLst/>
          </a:prstGeom>
        </p:spPr>
        <p:txBody>
          <a:bodyPr lIns="0" tIns="0" rIns="0" bIns="0" rtlCol="0" anchor="t">
            <a:spAutoFit/>
          </a:bodyPr>
          <a:lstStyle/>
          <a:p>
            <a:pPr algn="just">
              <a:lnSpc>
                <a:spcPts val="2565"/>
              </a:lnSpc>
            </a:pPr>
            <a:r>
              <a:rPr lang="en-US" sz="1832">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a:t>
            </a:r>
          </a:p>
        </p:txBody>
      </p:sp>
      <p:sp>
        <p:nvSpPr>
          <p:cNvPr id="16" name="AutoShape 16"/>
          <p:cNvSpPr/>
          <p:nvPr/>
        </p:nvSpPr>
        <p:spPr>
          <a:xfrm flipV="1">
            <a:off x="13675603" y="2636727"/>
            <a:ext cx="0" cy="3479346"/>
          </a:xfrm>
          <a:prstGeom prst="line">
            <a:avLst/>
          </a:prstGeom>
          <a:ln w="50800" cap="flat">
            <a:solidFill>
              <a:srgbClr val="EFEEF2"/>
            </a:solidFill>
            <a:prstDash val="solid"/>
            <a:headEnd type="none" w="sm" len="sm"/>
            <a:tailEnd type="none" w="sm" len="sm"/>
          </a:ln>
        </p:spPr>
      </p:sp>
      <p:sp>
        <p:nvSpPr>
          <p:cNvPr id="17" name="AutoShape 17"/>
          <p:cNvSpPr/>
          <p:nvPr/>
        </p:nvSpPr>
        <p:spPr>
          <a:xfrm flipV="1">
            <a:off x="5443066" y="2651128"/>
            <a:ext cx="0" cy="7289385"/>
          </a:xfrm>
          <a:prstGeom prst="line">
            <a:avLst/>
          </a:prstGeom>
          <a:ln w="38100" cap="flat">
            <a:solidFill>
              <a:srgbClr val="EFEEF2"/>
            </a:solidFill>
            <a:prstDash val="solid"/>
            <a:headEnd type="none" w="sm" len="sm"/>
            <a:tailEnd type="none" w="sm" len="sm"/>
          </a:ln>
        </p:spPr>
      </p:sp>
      <p:sp>
        <p:nvSpPr>
          <p:cNvPr id="18" name="AutoShape 18"/>
          <p:cNvSpPr/>
          <p:nvPr/>
        </p:nvSpPr>
        <p:spPr>
          <a:xfrm flipV="1">
            <a:off x="486709" y="394247"/>
            <a:ext cx="0" cy="1763824"/>
          </a:xfrm>
          <a:prstGeom prst="line">
            <a:avLst/>
          </a:prstGeom>
          <a:ln w="38100" cap="flat">
            <a:solidFill>
              <a:srgbClr val="EFEEF2"/>
            </a:solidFill>
            <a:prstDash val="solid"/>
            <a:headEnd type="none" w="sm" len="sm"/>
            <a:tailEnd type="none" w="sm" len="sm"/>
          </a:ln>
        </p:spPr>
      </p:sp>
      <p:pic>
        <p:nvPicPr>
          <p:cNvPr id="20" name="Picture 20"/>
          <p:cNvPicPr>
            <a:picLocks noChangeAspect="1"/>
          </p:cNvPicPr>
          <p:nvPr/>
        </p:nvPicPr>
        <p:blipFill>
          <a:blip r:embed="rId5"/>
          <a:stretch>
            <a:fillRect/>
          </a:stretch>
        </p:blipFill>
        <p:spPr>
          <a:xfrm>
            <a:off x="9441654" y="2972511"/>
            <a:ext cx="4100630" cy="2993410"/>
          </a:xfrm>
          <a:prstGeom prst="rect">
            <a:avLst/>
          </a:prstGeom>
        </p:spPr>
      </p:pic>
      <p:sp>
        <p:nvSpPr>
          <p:cNvPr id="21" name="Freeform 21"/>
          <p:cNvSpPr/>
          <p:nvPr/>
        </p:nvSpPr>
        <p:spPr>
          <a:xfrm>
            <a:off x="1274129" y="6984092"/>
            <a:ext cx="3317501" cy="1758276"/>
          </a:xfrm>
          <a:custGeom>
            <a:avLst/>
            <a:gdLst/>
            <a:ahLst/>
            <a:cxnLst/>
            <a:rect l="l" t="t" r="r" b="b"/>
            <a:pathLst>
              <a:path w="4423335" h="2344368">
                <a:moveTo>
                  <a:pt x="0" y="0"/>
                </a:moveTo>
                <a:lnTo>
                  <a:pt x="4423335" y="0"/>
                </a:lnTo>
                <a:lnTo>
                  <a:pt x="4423335" y="2344367"/>
                </a:lnTo>
                <a:lnTo>
                  <a:pt x="0" y="2344367"/>
                </a:lnTo>
                <a:lnTo>
                  <a:pt x="0" y="0"/>
                </a:lnTo>
                <a:close/>
              </a:path>
            </a:pathLst>
          </a:custGeom>
          <a:blipFill>
            <a:blip r:embed="rId6"/>
            <a:stretch>
              <a:fillRect/>
            </a:stretch>
          </a:blipFill>
        </p:spPr>
      </p:sp>
      <p:sp>
        <p:nvSpPr>
          <p:cNvPr id="22" name="TextBox 22"/>
          <p:cNvSpPr txBox="1"/>
          <p:nvPr/>
        </p:nvSpPr>
        <p:spPr>
          <a:xfrm>
            <a:off x="760091" y="215334"/>
            <a:ext cx="9020827" cy="829714"/>
          </a:xfrm>
          <a:prstGeom prst="rect">
            <a:avLst/>
          </a:prstGeom>
        </p:spPr>
        <p:txBody>
          <a:bodyPr wrap="square" lIns="0" tIns="0" rIns="0" bIns="0" rtlCol="0" anchor="t">
            <a:spAutoFit/>
          </a:bodyPr>
          <a:lstStyle/>
          <a:p>
            <a:pPr algn="l">
              <a:lnSpc>
                <a:spcPts val="6743"/>
              </a:lnSpc>
            </a:pPr>
            <a:r>
              <a:rPr lang="en-US" sz="4816" b="1" dirty="0">
                <a:solidFill>
                  <a:srgbClr val="EFEEF2"/>
                </a:solidFill>
                <a:latin typeface="Arial MT Pro Bold"/>
                <a:ea typeface="Arial MT Pro Bold"/>
                <a:cs typeface="Arial MT Pro Bold"/>
                <a:sym typeface="Arial MT Pro Bold"/>
              </a:rPr>
              <a:t>REPLACE THIS WITH TITLE</a:t>
            </a:r>
          </a:p>
        </p:txBody>
      </p:sp>
      <p:sp>
        <p:nvSpPr>
          <p:cNvPr id="23" name="TextBox 23"/>
          <p:cNvSpPr txBox="1"/>
          <p:nvPr/>
        </p:nvSpPr>
        <p:spPr>
          <a:xfrm>
            <a:off x="760091" y="1002983"/>
            <a:ext cx="7302625" cy="693912"/>
          </a:xfrm>
          <a:prstGeom prst="rect">
            <a:avLst/>
          </a:prstGeom>
        </p:spPr>
        <p:txBody>
          <a:bodyPr lIns="0" tIns="0" rIns="0" bIns="0" rtlCol="0" anchor="t">
            <a:spAutoFit/>
          </a:bodyPr>
          <a:lstStyle/>
          <a:p>
            <a:pPr algn="l">
              <a:lnSpc>
                <a:spcPts val="2643"/>
              </a:lnSpc>
            </a:pPr>
            <a:r>
              <a:rPr lang="en-US" sz="1888">
                <a:solidFill>
                  <a:srgbClr val="EFEEF2"/>
                </a:solidFill>
                <a:latin typeface="Arial MT Pro"/>
                <a:ea typeface="Arial MT Pro"/>
                <a:cs typeface="Arial MT Pro"/>
                <a:sym typeface="Arial MT Pro"/>
              </a:rPr>
              <a:t>John Smith, MD1; Jane Doe, PhD2; Frederick Jones, MD, PhD1,2</a:t>
            </a:r>
          </a:p>
          <a:p>
            <a:pPr algn="l">
              <a:lnSpc>
                <a:spcPts val="2643"/>
              </a:lnSpc>
            </a:pPr>
            <a:r>
              <a:rPr lang="en-US" sz="1888">
                <a:solidFill>
                  <a:srgbClr val="EFEEF2"/>
                </a:solidFill>
                <a:latin typeface="Arial MT Pro"/>
                <a:ea typeface="Arial MT Pro"/>
                <a:cs typeface="Arial MT Pro"/>
                <a:sym typeface="Arial MT Pro"/>
              </a:rPr>
              <a:t>1University of Affiliation, 2Medical Center of Affiliation</a:t>
            </a:r>
          </a:p>
        </p:txBody>
      </p:sp>
      <p:sp>
        <p:nvSpPr>
          <p:cNvPr id="27" name="TextBox 27"/>
          <p:cNvSpPr txBox="1"/>
          <p:nvPr/>
        </p:nvSpPr>
        <p:spPr>
          <a:xfrm>
            <a:off x="9956002" y="5683997"/>
            <a:ext cx="1219816" cy="320665"/>
          </a:xfrm>
          <a:prstGeom prst="rect">
            <a:avLst/>
          </a:prstGeom>
        </p:spPr>
        <p:txBody>
          <a:bodyPr wrap="square" lIns="0" tIns="0" rIns="0" bIns="0" rtlCol="0" anchor="t">
            <a:spAutoFit/>
          </a:bodyPr>
          <a:lstStyle/>
          <a:p>
            <a:pPr algn="ctr">
              <a:lnSpc>
                <a:spcPts val="2567"/>
              </a:lnSpc>
            </a:pPr>
            <a:r>
              <a:rPr lang="en-US" sz="1834" b="1">
                <a:solidFill>
                  <a:srgbClr val="EFEEF2"/>
                </a:solidFill>
                <a:latin typeface="Arial MT Pro Bold"/>
                <a:ea typeface="Arial MT Pro Bold"/>
                <a:cs typeface="Arial MT Pro Bold"/>
                <a:sym typeface="Arial MT Pro Bold"/>
              </a:rPr>
              <a:t>CHART 1.</a:t>
            </a:r>
          </a:p>
        </p:txBody>
      </p:sp>
      <p:sp>
        <p:nvSpPr>
          <p:cNvPr id="28" name="TextBox 28"/>
          <p:cNvSpPr txBox="1"/>
          <p:nvPr/>
        </p:nvSpPr>
        <p:spPr>
          <a:xfrm>
            <a:off x="11175818" y="5679555"/>
            <a:ext cx="1877362" cy="332518"/>
          </a:xfrm>
          <a:prstGeom prst="rect">
            <a:avLst/>
          </a:prstGeom>
        </p:spPr>
        <p:txBody>
          <a:bodyPr lIns="0" tIns="0" rIns="0" bIns="0" rtlCol="0" anchor="t">
            <a:spAutoFit/>
          </a:bodyPr>
          <a:lstStyle/>
          <a:p>
            <a:pPr algn="ctr">
              <a:lnSpc>
                <a:spcPts val="2537"/>
              </a:lnSpc>
            </a:pPr>
            <a:r>
              <a:rPr lang="en-US" sz="1812">
                <a:solidFill>
                  <a:srgbClr val="000000"/>
                </a:solidFill>
                <a:latin typeface="Arial MT Pro"/>
                <a:ea typeface="Arial MT Pro"/>
                <a:cs typeface="Arial MT Pro"/>
                <a:sym typeface="Arial MT Pro"/>
              </a:rPr>
              <a:t>Chart description.</a:t>
            </a:r>
          </a:p>
        </p:txBody>
      </p:sp>
      <p:sp>
        <p:nvSpPr>
          <p:cNvPr id="29" name="TextBox 29"/>
          <p:cNvSpPr txBox="1"/>
          <p:nvPr/>
        </p:nvSpPr>
        <p:spPr>
          <a:xfrm>
            <a:off x="5778516" y="2526528"/>
            <a:ext cx="3432136" cy="1114753"/>
          </a:xfrm>
          <a:prstGeom prst="rect">
            <a:avLst/>
          </a:prstGeom>
        </p:spPr>
        <p:txBody>
          <a:bodyPr lIns="0" tIns="0" rIns="0" bIns="0" rtlCol="0" anchor="t">
            <a:spAutoFit/>
          </a:bodyPr>
          <a:lstStyle/>
          <a:p>
            <a:pPr algn="l">
              <a:lnSpc>
                <a:spcPts val="4234"/>
              </a:lnSpc>
            </a:pPr>
            <a:r>
              <a:rPr lang="en-US" sz="3024" b="1">
                <a:solidFill>
                  <a:srgbClr val="EFEEF2"/>
                </a:solidFill>
                <a:latin typeface="Arial MT Pro Bold"/>
                <a:ea typeface="Arial MT Pro Bold"/>
                <a:cs typeface="Arial MT Pro Bold"/>
                <a:sym typeface="Arial MT Pro Bold"/>
              </a:rPr>
              <a:t>MATHERIALS AND METHODS</a:t>
            </a:r>
          </a:p>
        </p:txBody>
      </p:sp>
      <p:grpSp>
        <p:nvGrpSpPr>
          <p:cNvPr id="30" name="Group 30"/>
          <p:cNvGrpSpPr/>
          <p:nvPr/>
        </p:nvGrpSpPr>
        <p:grpSpPr>
          <a:xfrm>
            <a:off x="5740328" y="3736350"/>
            <a:ext cx="3403672" cy="5761826"/>
            <a:chOff x="0" y="0"/>
            <a:chExt cx="4538230" cy="7682435"/>
          </a:xfrm>
        </p:grpSpPr>
        <p:sp>
          <p:nvSpPr>
            <p:cNvPr id="31" name="TextBox 31"/>
            <p:cNvSpPr txBox="1"/>
            <p:nvPr/>
          </p:nvSpPr>
          <p:spPr>
            <a:xfrm>
              <a:off x="0" y="-76200"/>
              <a:ext cx="4538230" cy="4876549"/>
            </a:xfrm>
            <a:prstGeom prst="rect">
              <a:avLst/>
            </a:prstGeom>
          </p:spPr>
          <p:txBody>
            <a:bodyPr lIns="0" tIns="0" rIns="0" bIns="0" rtlCol="0" anchor="t">
              <a:spAutoFit/>
            </a:bodyPr>
            <a:lstStyle/>
            <a:p>
              <a:pPr algn="just">
                <a:lnSpc>
                  <a:spcPts val="2625"/>
                </a:lnSpc>
              </a:pPr>
              <a:r>
                <a:rPr lang="en-US" sz="1875">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Nam tincidunt metus in augue dignissim luctus. In euismod quis tortor sit amet lobortis.</a:t>
              </a:r>
            </a:p>
          </p:txBody>
        </p:sp>
        <p:sp>
          <p:nvSpPr>
            <p:cNvPr id="32" name="TextBox 32"/>
            <p:cNvSpPr txBox="1"/>
            <p:nvPr/>
          </p:nvSpPr>
          <p:spPr>
            <a:xfrm>
              <a:off x="0" y="5016730"/>
              <a:ext cx="4538230" cy="2665706"/>
            </a:xfrm>
            <a:prstGeom prst="rect">
              <a:avLst/>
            </a:prstGeom>
          </p:spPr>
          <p:txBody>
            <a:bodyPr lIns="0" tIns="0" rIns="0" bIns="0" rtlCol="0" anchor="t">
              <a:spAutoFit/>
            </a:bodyPr>
            <a:lstStyle/>
            <a:p>
              <a:pPr algn="just">
                <a:lnSpc>
                  <a:spcPts val="2625"/>
                </a:lnSpc>
              </a:pPr>
              <a:r>
                <a:rPr lang="en-US" sz="1875">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a:t>
              </a:r>
            </a:p>
          </p:txBody>
        </p:sp>
      </p:grpSp>
      <p:sp>
        <p:nvSpPr>
          <p:cNvPr id="33" name="TextBox 33"/>
          <p:cNvSpPr txBox="1"/>
          <p:nvPr/>
        </p:nvSpPr>
        <p:spPr>
          <a:xfrm>
            <a:off x="14542295" y="9292453"/>
            <a:ext cx="1074870" cy="344772"/>
          </a:xfrm>
          <a:prstGeom prst="rect">
            <a:avLst/>
          </a:prstGeom>
        </p:spPr>
        <p:txBody>
          <a:bodyPr lIns="0" tIns="0" rIns="0" bIns="0" rtlCol="0" anchor="t">
            <a:spAutoFit/>
          </a:bodyPr>
          <a:lstStyle/>
          <a:p>
            <a:pPr algn="ctr">
              <a:lnSpc>
                <a:spcPts val="2567"/>
              </a:lnSpc>
            </a:pPr>
            <a:r>
              <a:rPr lang="en-US" sz="1834" b="1">
                <a:solidFill>
                  <a:srgbClr val="EFEEF2"/>
                </a:solidFill>
                <a:latin typeface="Arial MT Pro Bold"/>
                <a:ea typeface="Arial MT Pro Bold"/>
                <a:cs typeface="Arial MT Pro Bold"/>
                <a:sym typeface="Arial MT Pro Bold"/>
              </a:rPr>
              <a:t>TABLE 1.</a:t>
            </a:r>
          </a:p>
        </p:txBody>
      </p:sp>
      <p:sp>
        <p:nvSpPr>
          <p:cNvPr id="34" name="TextBox 34"/>
          <p:cNvSpPr txBox="1"/>
          <p:nvPr/>
        </p:nvSpPr>
        <p:spPr>
          <a:xfrm>
            <a:off x="15762228" y="9285630"/>
            <a:ext cx="1877542" cy="351594"/>
          </a:xfrm>
          <a:prstGeom prst="rect">
            <a:avLst/>
          </a:prstGeom>
        </p:spPr>
        <p:txBody>
          <a:bodyPr lIns="0" tIns="0" rIns="0" bIns="0" rtlCol="0" anchor="t">
            <a:spAutoFit/>
          </a:bodyPr>
          <a:lstStyle/>
          <a:p>
            <a:pPr algn="ctr">
              <a:lnSpc>
                <a:spcPts val="2538"/>
              </a:lnSpc>
            </a:pPr>
            <a:r>
              <a:rPr lang="en-US" sz="1812">
                <a:solidFill>
                  <a:srgbClr val="000000"/>
                </a:solidFill>
                <a:latin typeface="Arial MT Pro"/>
                <a:ea typeface="Arial MT Pro"/>
                <a:cs typeface="Arial MT Pro"/>
                <a:sym typeface="Arial MT Pro"/>
              </a:rPr>
              <a:t>Table description.</a:t>
            </a:r>
          </a:p>
        </p:txBody>
      </p:sp>
      <p:graphicFrame>
        <p:nvGraphicFramePr>
          <p:cNvPr id="39" name="Table 45">
            <a:extLst>
              <a:ext uri="{FF2B5EF4-FFF2-40B4-BE49-F238E27FC236}">
                <a16:creationId xmlns:a16="http://schemas.microsoft.com/office/drawing/2014/main" id="{83F8C8BD-CCE4-DB18-D2E8-2FB201D61753}"/>
              </a:ext>
            </a:extLst>
          </p:cNvPr>
          <p:cNvGraphicFramePr>
            <a:graphicFrameLocks noGrp="1"/>
          </p:cNvGraphicFramePr>
          <p:nvPr>
            <p:extLst>
              <p:ext uri="{D42A27DB-BD31-4B8C-83A1-F6EECF244321}">
                <p14:modId xmlns:p14="http://schemas.microsoft.com/office/powerpoint/2010/main" val="3076439134"/>
              </p:ext>
            </p:extLst>
          </p:nvPr>
        </p:nvGraphicFramePr>
        <p:xfrm>
          <a:off x="14110054" y="6762298"/>
          <a:ext cx="3560316" cy="2225040"/>
        </p:xfrm>
        <a:graphic>
          <a:graphicData uri="http://schemas.openxmlformats.org/drawingml/2006/table">
            <a:tbl>
              <a:tblPr firstRow="1" bandRow="1">
                <a:tableStyleId>{5C22544A-7EE6-4342-B048-85BDC9FD1C3A}</a:tableStyleId>
              </a:tblPr>
              <a:tblGrid>
                <a:gridCol w="1186772">
                  <a:extLst>
                    <a:ext uri="{9D8B030D-6E8A-4147-A177-3AD203B41FA5}">
                      <a16:colId xmlns:a16="http://schemas.microsoft.com/office/drawing/2014/main" val="1270207858"/>
                    </a:ext>
                  </a:extLst>
                </a:gridCol>
                <a:gridCol w="1186772">
                  <a:extLst>
                    <a:ext uri="{9D8B030D-6E8A-4147-A177-3AD203B41FA5}">
                      <a16:colId xmlns:a16="http://schemas.microsoft.com/office/drawing/2014/main" val="4001683889"/>
                    </a:ext>
                  </a:extLst>
                </a:gridCol>
                <a:gridCol w="1186772">
                  <a:extLst>
                    <a:ext uri="{9D8B030D-6E8A-4147-A177-3AD203B41FA5}">
                      <a16:colId xmlns:a16="http://schemas.microsoft.com/office/drawing/2014/main" val="3838139977"/>
                    </a:ext>
                  </a:extLst>
                </a:gridCol>
              </a:tblGrid>
              <a:tr h="291817">
                <a:tc>
                  <a:txBody>
                    <a:bodyPr/>
                    <a:lstStyle/>
                    <a:p>
                      <a:pPr algn="ctr"/>
                      <a:r>
                        <a:rPr lang="en-EC" sz="1400" b="1" i="0" dirty="0">
                          <a:solidFill>
                            <a:srgbClr val="98948F"/>
                          </a:solidFill>
                          <a:latin typeface="Arial" panose="020B0604020202020204" pitchFamily="34" charset="0"/>
                          <a:cs typeface="Arial" panose="020B0604020202020204" pitchFamily="34" charset="0"/>
                        </a:rPr>
                        <a:t>HEADING</a:t>
                      </a:r>
                    </a:p>
                  </a:txBody>
                  <a:tcPr marL="182880" marR="182880" marT="91440" marB="91440">
                    <a:lnL w="12700" cmpd="sng">
                      <a:noFill/>
                    </a:lnL>
                    <a:lnR w="9525" cap="flat" cmpd="sng" algn="ctr">
                      <a:solidFill>
                        <a:schemeClr val="bg2">
                          <a:lumMod val="90000"/>
                        </a:schemeClr>
                      </a:solidFill>
                      <a:prstDash val="solid"/>
                      <a:round/>
                      <a:headEnd type="none" w="med" len="med"/>
                      <a:tailEnd type="none" w="med" len="med"/>
                    </a:lnR>
                    <a:lnT w="12700" cmpd="sng">
                      <a:noFill/>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1400" b="1" i="0" dirty="0">
                          <a:solidFill>
                            <a:srgbClr val="98948F"/>
                          </a:solidFill>
                          <a:latin typeface="Arial" panose="020B0604020202020204" pitchFamily="34" charset="0"/>
                          <a:cs typeface="Arial" panose="020B0604020202020204" pitchFamily="34" charset="0"/>
                        </a:rPr>
                        <a:t>HEADING</a:t>
                      </a:r>
                    </a:p>
                  </a:txBody>
                  <a:tcPr marL="182880" marR="182880" marT="91440" marB="91440">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2700" cmpd="sng">
                      <a:noFill/>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1400" b="1" i="0" dirty="0">
                          <a:solidFill>
                            <a:srgbClr val="98948F"/>
                          </a:solidFill>
                          <a:latin typeface="Arial" panose="020B0604020202020204" pitchFamily="34" charset="0"/>
                          <a:cs typeface="Arial" panose="020B0604020202020204" pitchFamily="34" charset="0"/>
                        </a:rPr>
                        <a:t>HEADING</a:t>
                      </a:r>
                    </a:p>
                  </a:txBody>
                  <a:tcPr marL="182880" marR="182880" marT="91440" marB="91440">
                    <a:lnL w="9525" cap="flat" cmpd="sng" algn="ctr">
                      <a:solidFill>
                        <a:schemeClr val="bg2">
                          <a:lumMod val="90000"/>
                        </a:schemeClr>
                      </a:solidFill>
                      <a:prstDash val="solid"/>
                      <a:round/>
                      <a:headEnd type="none" w="med" len="med"/>
                      <a:tailEnd type="none" w="med" len="med"/>
                    </a:lnL>
                    <a:lnR w="12700" cmpd="sng">
                      <a:noFill/>
                    </a:lnR>
                    <a:lnT w="12700" cmpd="sng">
                      <a:noFill/>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2789826"/>
                  </a:ext>
                </a:extLst>
              </a:tr>
              <a:tr h="448949">
                <a:tc>
                  <a:txBody>
                    <a:bodyPr/>
                    <a:lstStyle/>
                    <a:p>
                      <a:pPr algn="ctr"/>
                      <a:r>
                        <a:rPr lang="en-EC" sz="2300" b="1" i="0" dirty="0">
                          <a:latin typeface="Browallia New" panose="020B0604020202020204" pitchFamily="34" charset="-34"/>
                          <a:cs typeface="Browallia New" panose="020B0604020202020204" pitchFamily="34" charset="-34"/>
                        </a:rPr>
                        <a:t>ITEM</a:t>
                      </a:r>
                    </a:p>
                  </a:txBody>
                  <a:tcPr marL="182880" marR="182880" marT="91440" marB="91440">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2800" b="0" i="0" dirty="0">
                          <a:latin typeface="Browallia New" panose="020B0604020202020204" pitchFamily="34" charset="-34"/>
                          <a:cs typeface="Browallia New" panose="020B0604020202020204" pitchFamily="34" charset="-34"/>
                        </a:rPr>
                        <a:t>94</a:t>
                      </a:r>
                    </a:p>
                  </a:txBody>
                  <a:tcPr marL="182880" marR="182880" marT="91440" marB="91440">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2800" b="0" i="0" dirty="0">
                          <a:latin typeface="Browallia New" panose="020B0604020202020204" pitchFamily="34" charset="-34"/>
                          <a:cs typeface="Browallia New" panose="020B0604020202020204" pitchFamily="34" charset="-34"/>
                        </a:rPr>
                        <a:t>547</a:t>
                      </a:r>
                    </a:p>
                  </a:txBody>
                  <a:tcPr marL="182880" marR="182880" marT="91440" marB="91440">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3922016"/>
                  </a:ext>
                </a:extLst>
              </a:tr>
              <a:tr h="448949">
                <a:tc>
                  <a:txBody>
                    <a:bodyPr/>
                    <a:lstStyle/>
                    <a:p>
                      <a:pPr algn="ctr"/>
                      <a:r>
                        <a:rPr lang="en-EC" sz="2200" b="1" i="0" dirty="0">
                          <a:latin typeface="Browallia New" panose="020B0604020202020204" pitchFamily="34" charset="-34"/>
                          <a:cs typeface="Browallia New" panose="020B0604020202020204" pitchFamily="34" charset="-34"/>
                        </a:rPr>
                        <a:t>ITEM</a:t>
                      </a:r>
                    </a:p>
                  </a:txBody>
                  <a:tcPr marL="182880" marR="182880" marT="91440" marB="91440">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2800" b="0" i="0" dirty="0">
                          <a:latin typeface="Browallia New" panose="020B0604020202020204" pitchFamily="34" charset="-34"/>
                          <a:cs typeface="Browallia New" panose="020B0604020202020204" pitchFamily="34" charset="-34"/>
                        </a:rPr>
                        <a:t>120</a:t>
                      </a:r>
                    </a:p>
                  </a:txBody>
                  <a:tcPr marL="182880" marR="182880" marT="91440" marB="91440">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2800" b="0" i="0" dirty="0">
                          <a:latin typeface="Browallia New" panose="020B0604020202020204" pitchFamily="34" charset="-34"/>
                          <a:cs typeface="Browallia New" panose="020B0604020202020204" pitchFamily="34" charset="-34"/>
                        </a:rPr>
                        <a:t>670</a:t>
                      </a:r>
                    </a:p>
                  </a:txBody>
                  <a:tcPr marL="182880" marR="182880" marT="91440" marB="91440">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445395"/>
                  </a:ext>
                </a:extLst>
              </a:tr>
              <a:tr h="448949">
                <a:tc>
                  <a:txBody>
                    <a:bodyPr/>
                    <a:lstStyle/>
                    <a:p>
                      <a:pPr algn="ctr"/>
                      <a:r>
                        <a:rPr lang="en-EC" sz="2200" b="1" i="0" dirty="0">
                          <a:latin typeface="Browallia New" panose="020B0604020202020204" pitchFamily="34" charset="-34"/>
                          <a:cs typeface="Browallia New" panose="020B0604020202020204" pitchFamily="34" charset="-34"/>
                        </a:rPr>
                        <a:t>ITEM</a:t>
                      </a:r>
                    </a:p>
                  </a:txBody>
                  <a:tcPr marL="182880" marR="182880" marT="91440" marB="91440">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2800" b="0" i="0" dirty="0">
                          <a:latin typeface="Browallia New" panose="020B0604020202020204" pitchFamily="34" charset="-34"/>
                          <a:cs typeface="Browallia New" panose="020B0604020202020204" pitchFamily="34" charset="-34"/>
                        </a:rPr>
                        <a:t>55</a:t>
                      </a:r>
                    </a:p>
                  </a:txBody>
                  <a:tcPr marL="182880" marR="182880" marT="91440" marB="91440">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2800" b="0" i="0" dirty="0">
                          <a:latin typeface="Browallia New" panose="020B0604020202020204" pitchFamily="34" charset="-34"/>
                          <a:cs typeface="Browallia New" panose="020B0604020202020204" pitchFamily="34" charset="-34"/>
                        </a:rPr>
                        <a:t>436</a:t>
                      </a:r>
                    </a:p>
                  </a:txBody>
                  <a:tcPr marL="182880" marR="182880" marT="91440" marB="91440">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3089638"/>
                  </a:ext>
                </a:extLst>
              </a:tr>
            </a:tbl>
          </a:graphicData>
        </a:graphic>
      </p:graphicFrame>
      <p:grpSp>
        <p:nvGrpSpPr>
          <p:cNvPr id="49" name="Group 24">
            <a:extLst>
              <a:ext uri="{FF2B5EF4-FFF2-40B4-BE49-F238E27FC236}">
                <a16:creationId xmlns:a16="http://schemas.microsoft.com/office/drawing/2014/main" id="{CA4AC30C-ADF4-1A43-B5E9-3B5F8D068F12}"/>
              </a:ext>
            </a:extLst>
          </p:cNvPr>
          <p:cNvGrpSpPr/>
          <p:nvPr/>
        </p:nvGrpSpPr>
        <p:grpSpPr>
          <a:xfrm>
            <a:off x="1292690" y="9018383"/>
            <a:ext cx="3316696" cy="340740"/>
            <a:chOff x="1074" y="2445968"/>
            <a:chExt cx="4422261" cy="454321"/>
          </a:xfrm>
        </p:grpSpPr>
        <p:sp>
          <p:nvSpPr>
            <p:cNvPr id="46" name="TextBox 25">
              <a:extLst>
                <a:ext uri="{FF2B5EF4-FFF2-40B4-BE49-F238E27FC236}">
                  <a16:creationId xmlns:a16="http://schemas.microsoft.com/office/drawing/2014/main" id="{270107EA-25D2-923A-A44F-D577FB032C31}"/>
                </a:ext>
              </a:extLst>
            </p:cNvPr>
            <p:cNvSpPr txBox="1"/>
            <p:nvPr/>
          </p:nvSpPr>
          <p:spPr>
            <a:xfrm>
              <a:off x="1074" y="2445968"/>
              <a:ext cx="1556648" cy="452655"/>
            </a:xfrm>
            <a:prstGeom prst="rect">
              <a:avLst/>
            </a:prstGeom>
          </p:spPr>
          <p:txBody>
            <a:bodyPr lIns="0" tIns="0" rIns="0" bIns="0" rtlCol="0" anchor="t">
              <a:spAutoFit/>
            </a:bodyPr>
            <a:lstStyle/>
            <a:p>
              <a:pPr algn="ctr">
                <a:lnSpc>
                  <a:spcPts val="2607"/>
                </a:lnSpc>
              </a:pPr>
              <a:r>
                <a:rPr lang="en-US" sz="1862" b="1">
                  <a:solidFill>
                    <a:srgbClr val="EFEEF2"/>
                  </a:solidFill>
                  <a:latin typeface="Arial MT Pro Bold"/>
                  <a:ea typeface="Arial MT Pro Bold"/>
                  <a:cs typeface="Arial MT Pro Bold"/>
                  <a:sym typeface="Arial MT Pro Bold"/>
                </a:rPr>
                <a:t>FIGURE 1.</a:t>
              </a:r>
            </a:p>
          </p:txBody>
        </p:sp>
        <p:sp>
          <p:nvSpPr>
            <p:cNvPr id="47" name="TextBox 26">
              <a:extLst>
                <a:ext uri="{FF2B5EF4-FFF2-40B4-BE49-F238E27FC236}">
                  <a16:creationId xmlns:a16="http://schemas.microsoft.com/office/drawing/2014/main" id="{F489E85A-20FC-A518-DA70-51081CD9CEE7}"/>
                </a:ext>
              </a:extLst>
            </p:cNvPr>
            <p:cNvSpPr txBox="1"/>
            <p:nvPr/>
          </p:nvSpPr>
          <p:spPr>
            <a:xfrm>
              <a:off x="1717634" y="2445968"/>
              <a:ext cx="2705701" cy="454321"/>
            </a:xfrm>
            <a:prstGeom prst="rect">
              <a:avLst/>
            </a:prstGeom>
          </p:spPr>
          <p:txBody>
            <a:bodyPr lIns="0" tIns="0" rIns="0" bIns="0" rtlCol="0" anchor="t">
              <a:spAutoFit/>
            </a:bodyPr>
            <a:lstStyle/>
            <a:p>
              <a:pPr algn="ctr">
                <a:lnSpc>
                  <a:spcPts val="2613"/>
                </a:lnSpc>
              </a:pPr>
              <a:r>
                <a:rPr lang="en-US" sz="1866">
                  <a:solidFill>
                    <a:srgbClr val="000000"/>
                  </a:solidFill>
                  <a:latin typeface="Arial MT Pro"/>
                  <a:ea typeface="Arial MT Pro"/>
                  <a:cs typeface="Arial MT Pro"/>
                  <a:sym typeface="Arial MT Pro"/>
                </a:rPr>
                <a:t>Figure description.</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3663"/>
        </a:solidFill>
        <a:effectLst/>
      </p:bgPr>
    </p:bg>
    <p:spTree>
      <p:nvGrpSpPr>
        <p:cNvPr id="1" name=""/>
        <p:cNvGrpSpPr/>
        <p:nvPr/>
      </p:nvGrpSpPr>
      <p:grpSpPr>
        <a:xfrm>
          <a:off x="0" y="0"/>
          <a:ext cx="0" cy="0"/>
          <a:chOff x="0" y="0"/>
          <a:chExt cx="0" cy="0"/>
        </a:xfrm>
      </p:grpSpPr>
      <p:sp>
        <p:nvSpPr>
          <p:cNvPr id="2" name="Freeform 2"/>
          <p:cNvSpPr/>
          <p:nvPr/>
        </p:nvSpPr>
        <p:spPr>
          <a:xfrm>
            <a:off x="0" y="1368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8168447" y="-1492391"/>
            <a:ext cx="11174655" cy="6883494"/>
            <a:chOff x="0" y="0"/>
            <a:chExt cx="14899541" cy="9177992"/>
          </a:xfrm>
        </p:grpSpPr>
        <p:sp>
          <p:nvSpPr>
            <p:cNvPr id="4" name="Freeform 4"/>
            <p:cNvSpPr/>
            <p:nvPr/>
          </p:nvSpPr>
          <p:spPr>
            <a:xfrm rot="-10394749">
              <a:off x="8763512" y="302589"/>
              <a:ext cx="5651516" cy="8572815"/>
            </a:xfrm>
            <a:custGeom>
              <a:avLst/>
              <a:gdLst/>
              <a:ahLst/>
              <a:cxnLst/>
              <a:rect l="l" t="t" r="r" b="b"/>
              <a:pathLst>
                <a:path w="5651516" h="8572815">
                  <a:moveTo>
                    <a:pt x="0" y="0"/>
                  </a:moveTo>
                  <a:lnTo>
                    <a:pt x="5651516" y="0"/>
                  </a:lnTo>
                  <a:lnTo>
                    <a:pt x="5651516" y="8572814"/>
                  </a:lnTo>
                  <a:lnTo>
                    <a:pt x="0" y="8572814"/>
                  </a:lnTo>
                  <a:lnTo>
                    <a:pt x="0" y="0"/>
                  </a:lnTo>
                  <a:close/>
                </a:path>
              </a:pathLst>
            </a:custGeom>
            <a:blipFill>
              <a:blip r:embed="rId3"/>
              <a:stretch>
                <a:fillRect l="-12783" t="-6386" r="-24417" b="-6673"/>
              </a:stretch>
            </a:blipFill>
          </p:spPr>
        </p:sp>
        <p:sp>
          <p:nvSpPr>
            <p:cNvPr id="5" name="Freeform 5"/>
            <p:cNvSpPr/>
            <p:nvPr/>
          </p:nvSpPr>
          <p:spPr>
            <a:xfrm rot="-9549514">
              <a:off x="544769" y="1428909"/>
              <a:ext cx="3463166" cy="3699276"/>
            </a:xfrm>
            <a:custGeom>
              <a:avLst/>
              <a:gdLst/>
              <a:ahLst/>
              <a:cxnLst/>
              <a:rect l="l" t="t" r="r" b="b"/>
              <a:pathLst>
                <a:path w="3463166" h="3699276">
                  <a:moveTo>
                    <a:pt x="0" y="0"/>
                  </a:moveTo>
                  <a:lnTo>
                    <a:pt x="3463166" y="0"/>
                  </a:lnTo>
                  <a:lnTo>
                    <a:pt x="3463166" y="3699276"/>
                  </a:lnTo>
                  <a:lnTo>
                    <a:pt x="0" y="3699276"/>
                  </a:lnTo>
                  <a:lnTo>
                    <a:pt x="0" y="0"/>
                  </a:lnTo>
                  <a:close/>
                </a:path>
              </a:pathLst>
            </a:custGeom>
            <a:blipFill>
              <a:blip r:embed="rId3">
                <a:alphaModFix amt="40000"/>
              </a:blip>
              <a:stretch>
                <a:fillRect t="-8510" b="-8510"/>
              </a:stretch>
            </a:blipFill>
          </p:spPr>
        </p:sp>
        <p:sp>
          <p:nvSpPr>
            <p:cNvPr id="6" name="Freeform 6"/>
            <p:cNvSpPr/>
            <p:nvPr/>
          </p:nvSpPr>
          <p:spPr>
            <a:xfrm rot="4635477">
              <a:off x="3155129" y="2745886"/>
              <a:ext cx="2966417" cy="3173148"/>
            </a:xfrm>
            <a:custGeom>
              <a:avLst/>
              <a:gdLst/>
              <a:ahLst/>
              <a:cxnLst/>
              <a:rect l="l" t="t" r="r" b="b"/>
              <a:pathLst>
                <a:path w="2966417" h="3173148">
                  <a:moveTo>
                    <a:pt x="0" y="0"/>
                  </a:moveTo>
                  <a:lnTo>
                    <a:pt x="2966417" y="0"/>
                  </a:lnTo>
                  <a:lnTo>
                    <a:pt x="2966417" y="3173149"/>
                  </a:lnTo>
                  <a:lnTo>
                    <a:pt x="0" y="3173149"/>
                  </a:lnTo>
                  <a:lnTo>
                    <a:pt x="0" y="0"/>
                  </a:lnTo>
                  <a:close/>
                </a:path>
              </a:pathLst>
            </a:custGeom>
            <a:blipFill>
              <a:blip r:embed="rId4">
                <a:alphaModFix amt="24000"/>
              </a:blip>
              <a:stretch>
                <a:fillRect t="-8428" b="-8428"/>
              </a:stretch>
            </a:blipFill>
          </p:spPr>
        </p:sp>
        <p:sp>
          <p:nvSpPr>
            <p:cNvPr id="7" name="Freeform 7"/>
            <p:cNvSpPr/>
            <p:nvPr/>
          </p:nvSpPr>
          <p:spPr>
            <a:xfrm rot="-1059781">
              <a:off x="6061386" y="1612774"/>
              <a:ext cx="4018562" cy="5023202"/>
            </a:xfrm>
            <a:custGeom>
              <a:avLst/>
              <a:gdLst/>
              <a:ahLst/>
              <a:cxnLst/>
              <a:rect l="l" t="t" r="r" b="b"/>
              <a:pathLst>
                <a:path w="4018562" h="5023202">
                  <a:moveTo>
                    <a:pt x="0" y="0"/>
                  </a:moveTo>
                  <a:lnTo>
                    <a:pt x="4018562" y="0"/>
                  </a:lnTo>
                  <a:lnTo>
                    <a:pt x="4018562" y="5023202"/>
                  </a:lnTo>
                  <a:lnTo>
                    <a:pt x="0" y="5023202"/>
                  </a:lnTo>
                  <a:lnTo>
                    <a:pt x="0" y="0"/>
                  </a:lnTo>
                  <a:close/>
                </a:path>
              </a:pathLst>
            </a:custGeom>
            <a:blipFill>
              <a:blip r:embed="rId3"/>
              <a:stretch>
                <a:fillRect/>
              </a:stretch>
            </a:blipFill>
          </p:spPr>
        </p:sp>
      </p:grpSp>
      <p:sp>
        <p:nvSpPr>
          <p:cNvPr id="8" name="Freeform 8"/>
          <p:cNvSpPr/>
          <p:nvPr/>
        </p:nvSpPr>
        <p:spPr>
          <a:xfrm>
            <a:off x="467659" y="9559287"/>
            <a:ext cx="2047152" cy="482520"/>
          </a:xfrm>
          <a:custGeom>
            <a:avLst/>
            <a:gdLst/>
            <a:ahLst/>
            <a:cxnLst/>
            <a:rect l="l" t="t" r="r" b="b"/>
            <a:pathLst>
              <a:path w="2047152" h="482520">
                <a:moveTo>
                  <a:pt x="0" y="0"/>
                </a:moveTo>
                <a:lnTo>
                  <a:pt x="2047152" y="0"/>
                </a:lnTo>
                <a:lnTo>
                  <a:pt x="2047152" y="482521"/>
                </a:lnTo>
                <a:lnTo>
                  <a:pt x="0" y="482521"/>
                </a:lnTo>
                <a:lnTo>
                  <a:pt x="0" y="0"/>
                </a:lnTo>
                <a:close/>
              </a:path>
            </a:pathLst>
          </a:custGeom>
          <a:blipFill>
            <a:blip r:embed="rId5"/>
            <a:stretch>
              <a:fillRect l="-2484" t="-11581" r="-2779" b="-59428"/>
            </a:stretch>
          </a:blipFill>
        </p:spPr>
      </p:sp>
      <p:sp>
        <p:nvSpPr>
          <p:cNvPr id="9" name="AutoShape 9"/>
          <p:cNvSpPr/>
          <p:nvPr/>
        </p:nvSpPr>
        <p:spPr>
          <a:xfrm flipV="1">
            <a:off x="486709" y="2650201"/>
            <a:ext cx="0" cy="4367528"/>
          </a:xfrm>
          <a:prstGeom prst="line">
            <a:avLst/>
          </a:prstGeom>
          <a:ln w="38100" cap="flat">
            <a:solidFill>
              <a:srgbClr val="EFEEF2"/>
            </a:solidFill>
            <a:prstDash val="solid"/>
            <a:headEnd type="none" w="sm" len="sm"/>
            <a:tailEnd type="none" w="sm" len="sm"/>
          </a:ln>
        </p:spPr>
      </p:sp>
      <p:sp>
        <p:nvSpPr>
          <p:cNvPr id="11" name="TextBox 11"/>
          <p:cNvSpPr txBox="1"/>
          <p:nvPr/>
        </p:nvSpPr>
        <p:spPr>
          <a:xfrm>
            <a:off x="9954872" y="6264267"/>
            <a:ext cx="1788491" cy="546408"/>
          </a:xfrm>
          <a:prstGeom prst="rect">
            <a:avLst/>
          </a:prstGeom>
        </p:spPr>
        <p:txBody>
          <a:bodyPr lIns="0" tIns="0" rIns="0" bIns="0" rtlCol="0" anchor="t">
            <a:spAutoFit/>
          </a:bodyPr>
          <a:lstStyle/>
          <a:p>
            <a:pPr algn="l">
              <a:lnSpc>
                <a:spcPts val="4201"/>
              </a:lnSpc>
            </a:pPr>
            <a:r>
              <a:rPr lang="en-US" sz="3001" b="1">
                <a:solidFill>
                  <a:srgbClr val="EFEEF2"/>
                </a:solidFill>
                <a:latin typeface="Arial MT Pro Bold"/>
                <a:ea typeface="Arial MT Pro Bold"/>
                <a:cs typeface="Arial MT Pro Bold"/>
                <a:sym typeface="Arial MT Pro Bold"/>
              </a:rPr>
              <a:t>RESULTS</a:t>
            </a:r>
          </a:p>
        </p:txBody>
      </p:sp>
      <p:sp>
        <p:nvSpPr>
          <p:cNvPr id="12" name="TextBox 12"/>
          <p:cNvSpPr txBox="1"/>
          <p:nvPr/>
        </p:nvSpPr>
        <p:spPr>
          <a:xfrm>
            <a:off x="9954872" y="7051420"/>
            <a:ext cx="3560316" cy="2642489"/>
          </a:xfrm>
          <a:prstGeom prst="rect">
            <a:avLst/>
          </a:prstGeom>
        </p:spPr>
        <p:txBody>
          <a:bodyPr lIns="0" tIns="0" rIns="0" bIns="0" rtlCol="0" anchor="t">
            <a:spAutoFit/>
          </a:bodyPr>
          <a:lstStyle/>
          <a:p>
            <a:pPr algn="just">
              <a:lnSpc>
                <a:spcPts val="2605"/>
              </a:lnSpc>
            </a:pPr>
            <a:r>
              <a:rPr lang="en-US" sz="1860">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a:t>
            </a:r>
          </a:p>
        </p:txBody>
      </p:sp>
      <p:sp>
        <p:nvSpPr>
          <p:cNvPr id="13" name="AutoShape 13"/>
          <p:cNvSpPr/>
          <p:nvPr/>
        </p:nvSpPr>
        <p:spPr>
          <a:xfrm flipV="1">
            <a:off x="9585477" y="6399671"/>
            <a:ext cx="0" cy="3540842"/>
          </a:xfrm>
          <a:prstGeom prst="line">
            <a:avLst/>
          </a:prstGeom>
          <a:ln w="50800" cap="flat">
            <a:solidFill>
              <a:srgbClr val="EFEEF2"/>
            </a:solidFill>
            <a:prstDash val="solid"/>
            <a:headEnd type="none" w="sm" len="sm"/>
            <a:tailEnd type="none" w="sm" len="sm"/>
          </a:ln>
        </p:spPr>
      </p:sp>
      <p:sp>
        <p:nvSpPr>
          <p:cNvPr id="15" name="TextBox 15"/>
          <p:cNvSpPr txBox="1"/>
          <p:nvPr/>
        </p:nvSpPr>
        <p:spPr>
          <a:xfrm>
            <a:off x="13951089" y="2523230"/>
            <a:ext cx="2908828" cy="508024"/>
          </a:xfrm>
          <a:prstGeom prst="rect">
            <a:avLst/>
          </a:prstGeom>
        </p:spPr>
        <p:txBody>
          <a:bodyPr wrap="square" lIns="0" tIns="0" rIns="0" bIns="0" rtlCol="0" anchor="t">
            <a:spAutoFit/>
          </a:bodyPr>
          <a:lstStyle/>
          <a:p>
            <a:pPr algn="l">
              <a:lnSpc>
                <a:spcPts val="4137"/>
              </a:lnSpc>
            </a:pPr>
            <a:r>
              <a:rPr lang="en-US" sz="2955" b="1">
                <a:solidFill>
                  <a:srgbClr val="EFEEF2"/>
                </a:solidFill>
                <a:latin typeface="Arial MT Pro Bold"/>
                <a:ea typeface="Arial MT Pro Bold"/>
                <a:cs typeface="Arial MT Pro Bold"/>
                <a:sym typeface="Arial MT Pro Bold"/>
              </a:rPr>
              <a:t>CONCLUSION</a:t>
            </a:r>
          </a:p>
        </p:txBody>
      </p:sp>
      <p:sp>
        <p:nvSpPr>
          <p:cNvPr id="16" name="TextBox 16"/>
          <p:cNvSpPr txBox="1"/>
          <p:nvPr/>
        </p:nvSpPr>
        <p:spPr>
          <a:xfrm>
            <a:off x="13951089" y="3257193"/>
            <a:ext cx="3916814" cy="2596262"/>
          </a:xfrm>
          <a:prstGeom prst="rect">
            <a:avLst/>
          </a:prstGeom>
        </p:spPr>
        <p:txBody>
          <a:bodyPr lIns="0" tIns="0" rIns="0" bIns="0" rtlCol="0" anchor="t">
            <a:spAutoFit/>
          </a:bodyPr>
          <a:lstStyle/>
          <a:p>
            <a:pPr algn="just">
              <a:lnSpc>
                <a:spcPts val="2565"/>
              </a:lnSpc>
            </a:pPr>
            <a:r>
              <a:rPr lang="en-US" sz="1832">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a:t>
            </a:r>
          </a:p>
        </p:txBody>
      </p:sp>
      <p:sp>
        <p:nvSpPr>
          <p:cNvPr id="17" name="AutoShape 17"/>
          <p:cNvSpPr/>
          <p:nvPr/>
        </p:nvSpPr>
        <p:spPr>
          <a:xfrm flipV="1">
            <a:off x="13675603" y="2636727"/>
            <a:ext cx="0" cy="3479346"/>
          </a:xfrm>
          <a:prstGeom prst="line">
            <a:avLst/>
          </a:prstGeom>
          <a:ln w="50800" cap="flat">
            <a:solidFill>
              <a:srgbClr val="EFEEF2"/>
            </a:solidFill>
            <a:prstDash val="solid"/>
            <a:headEnd type="none" w="sm" len="sm"/>
            <a:tailEnd type="none" w="sm" len="sm"/>
          </a:ln>
        </p:spPr>
      </p:sp>
      <p:sp>
        <p:nvSpPr>
          <p:cNvPr id="18" name="AutoShape 18"/>
          <p:cNvSpPr/>
          <p:nvPr/>
        </p:nvSpPr>
        <p:spPr>
          <a:xfrm flipV="1">
            <a:off x="486709" y="394247"/>
            <a:ext cx="0" cy="1763824"/>
          </a:xfrm>
          <a:prstGeom prst="line">
            <a:avLst/>
          </a:prstGeom>
          <a:ln w="38100" cap="flat">
            <a:solidFill>
              <a:srgbClr val="EFEEF2"/>
            </a:solidFill>
            <a:prstDash val="solid"/>
            <a:headEnd type="none" w="sm" len="sm"/>
            <a:tailEnd type="none" w="sm" len="sm"/>
          </a:ln>
        </p:spPr>
      </p:sp>
      <p:sp>
        <p:nvSpPr>
          <p:cNvPr id="20" name="TextBox 20"/>
          <p:cNvSpPr txBox="1"/>
          <p:nvPr/>
        </p:nvSpPr>
        <p:spPr>
          <a:xfrm>
            <a:off x="10004842" y="5561928"/>
            <a:ext cx="1219816" cy="328076"/>
          </a:xfrm>
          <a:prstGeom prst="rect">
            <a:avLst/>
          </a:prstGeom>
        </p:spPr>
        <p:txBody>
          <a:bodyPr wrap="square" lIns="0" tIns="0" rIns="0" bIns="0" rtlCol="0" anchor="t">
            <a:spAutoFit/>
          </a:bodyPr>
          <a:lstStyle/>
          <a:p>
            <a:pPr algn="ctr">
              <a:lnSpc>
                <a:spcPts val="2567"/>
              </a:lnSpc>
            </a:pPr>
            <a:r>
              <a:rPr lang="en-US" sz="1834" b="1">
                <a:solidFill>
                  <a:srgbClr val="EFEEF2"/>
                </a:solidFill>
                <a:latin typeface="Arial MT Pro Bold"/>
                <a:ea typeface="Arial MT Pro Bold"/>
                <a:cs typeface="Arial MT Pro Bold"/>
                <a:sym typeface="Arial MT Pro Bold"/>
              </a:rPr>
              <a:t>CHART 1.</a:t>
            </a:r>
          </a:p>
        </p:txBody>
      </p:sp>
      <p:sp>
        <p:nvSpPr>
          <p:cNvPr id="21" name="TextBox 21"/>
          <p:cNvSpPr txBox="1"/>
          <p:nvPr/>
        </p:nvSpPr>
        <p:spPr>
          <a:xfrm>
            <a:off x="11224658" y="5557486"/>
            <a:ext cx="1877362" cy="332518"/>
          </a:xfrm>
          <a:prstGeom prst="rect">
            <a:avLst/>
          </a:prstGeom>
        </p:spPr>
        <p:txBody>
          <a:bodyPr lIns="0" tIns="0" rIns="0" bIns="0" rtlCol="0" anchor="t">
            <a:spAutoFit/>
          </a:bodyPr>
          <a:lstStyle/>
          <a:p>
            <a:pPr algn="ctr">
              <a:lnSpc>
                <a:spcPts val="2537"/>
              </a:lnSpc>
            </a:pPr>
            <a:r>
              <a:rPr lang="en-US" sz="1812">
                <a:solidFill>
                  <a:srgbClr val="000000"/>
                </a:solidFill>
                <a:latin typeface="Arial MT Pro"/>
                <a:ea typeface="Arial MT Pro"/>
                <a:cs typeface="Arial MT Pro"/>
                <a:sym typeface="Arial MT Pro"/>
              </a:rPr>
              <a:t>Chart description.</a:t>
            </a:r>
          </a:p>
        </p:txBody>
      </p:sp>
      <p:pic>
        <p:nvPicPr>
          <p:cNvPr id="22" name="Picture 22"/>
          <p:cNvPicPr>
            <a:picLocks noChangeAspect="1"/>
          </p:cNvPicPr>
          <p:nvPr/>
        </p:nvPicPr>
        <p:blipFill>
          <a:blip r:embed="rId6"/>
          <a:stretch>
            <a:fillRect/>
          </a:stretch>
        </p:blipFill>
        <p:spPr>
          <a:xfrm>
            <a:off x="9490493" y="2850442"/>
            <a:ext cx="4100629" cy="2993410"/>
          </a:xfrm>
          <a:prstGeom prst="rect">
            <a:avLst/>
          </a:prstGeom>
        </p:spPr>
      </p:pic>
      <p:sp>
        <p:nvSpPr>
          <p:cNvPr id="23" name="AutoShape 23"/>
          <p:cNvSpPr/>
          <p:nvPr/>
        </p:nvSpPr>
        <p:spPr>
          <a:xfrm flipV="1">
            <a:off x="5447367" y="2651128"/>
            <a:ext cx="0" cy="7289385"/>
          </a:xfrm>
          <a:prstGeom prst="line">
            <a:avLst/>
          </a:prstGeom>
          <a:ln w="38100" cap="flat">
            <a:solidFill>
              <a:srgbClr val="EFEEF2"/>
            </a:solidFill>
            <a:prstDash val="solid"/>
            <a:headEnd type="none" w="sm" len="sm"/>
            <a:tailEnd type="none" w="sm" len="sm"/>
          </a:ln>
        </p:spPr>
      </p:sp>
      <p:sp>
        <p:nvSpPr>
          <p:cNvPr id="25" name="TextBox 25"/>
          <p:cNvSpPr txBox="1"/>
          <p:nvPr/>
        </p:nvSpPr>
        <p:spPr>
          <a:xfrm>
            <a:off x="1292689" y="9018386"/>
            <a:ext cx="1167486" cy="339491"/>
          </a:xfrm>
          <a:prstGeom prst="rect">
            <a:avLst/>
          </a:prstGeom>
        </p:spPr>
        <p:txBody>
          <a:bodyPr lIns="0" tIns="0" rIns="0" bIns="0" rtlCol="0" anchor="t">
            <a:spAutoFit/>
          </a:bodyPr>
          <a:lstStyle/>
          <a:p>
            <a:pPr algn="ctr">
              <a:lnSpc>
                <a:spcPts val="2607"/>
              </a:lnSpc>
            </a:pPr>
            <a:r>
              <a:rPr lang="en-US" sz="1862" b="1">
                <a:solidFill>
                  <a:srgbClr val="EFEEF2"/>
                </a:solidFill>
                <a:latin typeface="Arial MT Pro Bold"/>
                <a:ea typeface="Arial MT Pro Bold"/>
                <a:cs typeface="Arial MT Pro Bold"/>
                <a:sym typeface="Arial MT Pro Bold"/>
              </a:rPr>
              <a:t>FIGURE 1.</a:t>
            </a:r>
          </a:p>
        </p:txBody>
      </p:sp>
      <p:sp>
        <p:nvSpPr>
          <p:cNvPr id="26" name="TextBox 26"/>
          <p:cNvSpPr txBox="1"/>
          <p:nvPr/>
        </p:nvSpPr>
        <p:spPr>
          <a:xfrm>
            <a:off x="2580109" y="9018386"/>
            <a:ext cx="2029276" cy="340741"/>
          </a:xfrm>
          <a:prstGeom prst="rect">
            <a:avLst/>
          </a:prstGeom>
        </p:spPr>
        <p:txBody>
          <a:bodyPr lIns="0" tIns="0" rIns="0" bIns="0" rtlCol="0" anchor="t">
            <a:spAutoFit/>
          </a:bodyPr>
          <a:lstStyle/>
          <a:p>
            <a:pPr algn="ctr">
              <a:lnSpc>
                <a:spcPts val="2613"/>
              </a:lnSpc>
            </a:pPr>
            <a:r>
              <a:rPr lang="en-US" sz="1866">
                <a:solidFill>
                  <a:srgbClr val="000000"/>
                </a:solidFill>
                <a:latin typeface="Arial MT Pro"/>
                <a:ea typeface="Arial MT Pro"/>
                <a:cs typeface="Arial MT Pro"/>
                <a:sym typeface="Arial MT Pro"/>
              </a:rPr>
              <a:t>Figure description.</a:t>
            </a:r>
          </a:p>
        </p:txBody>
      </p:sp>
      <p:sp>
        <p:nvSpPr>
          <p:cNvPr id="27" name="Freeform 27"/>
          <p:cNvSpPr/>
          <p:nvPr/>
        </p:nvSpPr>
        <p:spPr>
          <a:xfrm>
            <a:off x="1285014" y="7009335"/>
            <a:ext cx="3317501" cy="1758275"/>
          </a:xfrm>
          <a:custGeom>
            <a:avLst/>
            <a:gdLst/>
            <a:ahLst/>
            <a:cxnLst/>
            <a:rect l="l" t="t" r="r" b="b"/>
            <a:pathLst>
              <a:path w="4423335" h="2344368">
                <a:moveTo>
                  <a:pt x="0" y="0"/>
                </a:moveTo>
                <a:lnTo>
                  <a:pt x="4423335" y="0"/>
                </a:lnTo>
                <a:lnTo>
                  <a:pt x="4423335" y="2344368"/>
                </a:lnTo>
                <a:lnTo>
                  <a:pt x="0" y="2344368"/>
                </a:lnTo>
                <a:lnTo>
                  <a:pt x="0" y="0"/>
                </a:lnTo>
                <a:close/>
              </a:path>
            </a:pathLst>
          </a:custGeom>
          <a:blipFill>
            <a:blip r:embed="rId7"/>
            <a:stretch>
              <a:fillRect/>
            </a:stretch>
          </a:blipFill>
        </p:spPr>
      </p:sp>
      <p:sp>
        <p:nvSpPr>
          <p:cNvPr id="30" name="TextBox 30"/>
          <p:cNvSpPr txBox="1"/>
          <p:nvPr/>
        </p:nvSpPr>
        <p:spPr>
          <a:xfrm>
            <a:off x="824428" y="2494655"/>
            <a:ext cx="3011489" cy="575930"/>
          </a:xfrm>
          <a:prstGeom prst="rect">
            <a:avLst/>
          </a:prstGeom>
        </p:spPr>
        <p:txBody>
          <a:bodyPr lIns="0" tIns="0" rIns="0" bIns="0" rtlCol="0" anchor="t">
            <a:spAutoFit/>
          </a:bodyPr>
          <a:lstStyle/>
          <a:p>
            <a:pPr algn="ctr">
              <a:lnSpc>
                <a:spcPts val="4262"/>
              </a:lnSpc>
            </a:pPr>
            <a:r>
              <a:rPr lang="en-US" sz="3044" b="1">
                <a:solidFill>
                  <a:srgbClr val="EFEEF2"/>
                </a:solidFill>
                <a:latin typeface="Arial MT Pro Bold"/>
                <a:ea typeface="Arial MT Pro Bold"/>
                <a:cs typeface="Arial MT Pro Bold"/>
                <a:sym typeface="Arial MT Pro Bold"/>
              </a:rPr>
              <a:t>INTRODUCTION</a:t>
            </a:r>
          </a:p>
        </p:txBody>
      </p:sp>
      <p:sp>
        <p:nvSpPr>
          <p:cNvPr id="31" name="TextBox 31"/>
          <p:cNvSpPr txBox="1"/>
          <p:nvPr/>
        </p:nvSpPr>
        <p:spPr>
          <a:xfrm>
            <a:off x="824428" y="3251986"/>
            <a:ext cx="4252413" cy="3366961"/>
          </a:xfrm>
          <a:prstGeom prst="rect">
            <a:avLst/>
          </a:prstGeom>
        </p:spPr>
        <p:txBody>
          <a:bodyPr lIns="0" tIns="0" rIns="0" bIns="0" rtlCol="0" anchor="t">
            <a:spAutoFit/>
          </a:bodyPr>
          <a:lstStyle/>
          <a:p>
            <a:pPr algn="just">
              <a:lnSpc>
                <a:spcPts val="2643"/>
              </a:lnSpc>
            </a:pPr>
            <a:r>
              <a:rPr lang="en-US" sz="1887">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Nam tincidunt metus in augue dignissim luctus. In euismod quis tortor sit amet lobortis.</a:t>
            </a:r>
          </a:p>
        </p:txBody>
      </p:sp>
      <p:grpSp>
        <p:nvGrpSpPr>
          <p:cNvPr id="33" name="Group 33"/>
          <p:cNvGrpSpPr/>
          <p:nvPr/>
        </p:nvGrpSpPr>
        <p:grpSpPr>
          <a:xfrm>
            <a:off x="5818842" y="3736350"/>
            <a:ext cx="3403672" cy="5761826"/>
            <a:chOff x="0" y="0"/>
            <a:chExt cx="4538230" cy="7682435"/>
          </a:xfrm>
        </p:grpSpPr>
        <p:sp>
          <p:nvSpPr>
            <p:cNvPr id="34" name="TextBox 34"/>
            <p:cNvSpPr txBox="1"/>
            <p:nvPr/>
          </p:nvSpPr>
          <p:spPr>
            <a:xfrm>
              <a:off x="0" y="-76200"/>
              <a:ext cx="4538230" cy="4876549"/>
            </a:xfrm>
            <a:prstGeom prst="rect">
              <a:avLst/>
            </a:prstGeom>
          </p:spPr>
          <p:txBody>
            <a:bodyPr lIns="0" tIns="0" rIns="0" bIns="0" rtlCol="0" anchor="t">
              <a:spAutoFit/>
            </a:bodyPr>
            <a:lstStyle/>
            <a:p>
              <a:pPr algn="just">
                <a:lnSpc>
                  <a:spcPts val="2625"/>
                </a:lnSpc>
              </a:pPr>
              <a:r>
                <a:rPr lang="en-US" sz="1875">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Nam tincidunt metus in augue dignissim luctus. In euismod quis tortor sit amet lobortis.</a:t>
              </a:r>
            </a:p>
          </p:txBody>
        </p:sp>
        <p:sp>
          <p:nvSpPr>
            <p:cNvPr id="35" name="TextBox 35"/>
            <p:cNvSpPr txBox="1"/>
            <p:nvPr/>
          </p:nvSpPr>
          <p:spPr>
            <a:xfrm>
              <a:off x="0" y="5016730"/>
              <a:ext cx="4538230" cy="2665706"/>
            </a:xfrm>
            <a:prstGeom prst="rect">
              <a:avLst/>
            </a:prstGeom>
          </p:spPr>
          <p:txBody>
            <a:bodyPr lIns="0" tIns="0" rIns="0" bIns="0" rtlCol="0" anchor="t">
              <a:spAutoFit/>
            </a:bodyPr>
            <a:lstStyle/>
            <a:p>
              <a:pPr algn="just">
                <a:lnSpc>
                  <a:spcPts val="2625"/>
                </a:lnSpc>
              </a:pPr>
              <a:r>
                <a:rPr lang="en-US" sz="1875">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a:t>
              </a:r>
            </a:p>
          </p:txBody>
        </p:sp>
      </p:grpSp>
      <p:sp>
        <p:nvSpPr>
          <p:cNvPr id="37" name="TextBox 37"/>
          <p:cNvSpPr txBox="1"/>
          <p:nvPr/>
        </p:nvSpPr>
        <p:spPr>
          <a:xfrm>
            <a:off x="14377697" y="9309122"/>
            <a:ext cx="1074870" cy="328103"/>
          </a:xfrm>
          <a:prstGeom prst="rect">
            <a:avLst/>
          </a:prstGeom>
        </p:spPr>
        <p:txBody>
          <a:bodyPr lIns="0" tIns="0" rIns="0" bIns="0" rtlCol="0" anchor="t">
            <a:spAutoFit/>
          </a:bodyPr>
          <a:lstStyle/>
          <a:p>
            <a:pPr algn="ctr">
              <a:lnSpc>
                <a:spcPts val="2567"/>
              </a:lnSpc>
            </a:pPr>
            <a:r>
              <a:rPr lang="en-US" sz="1834" b="1">
                <a:solidFill>
                  <a:srgbClr val="EFEEF2"/>
                </a:solidFill>
                <a:latin typeface="Arial MT Pro Bold"/>
                <a:ea typeface="Arial MT Pro Bold"/>
                <a:cs typeface="Arial MT Pro Bold"/>
                <a:sym typeface="Arial MT Pro Bold"/>
              </a:rPr>
              <a:t>TABLE 1.</a:t>
            </a:r>
          </a:p>
        </p:txBody>
      </p:sp>
      <p:sp>
        <p:nvSpPr>
          <p:cNvPr id="38" name="TextBox 38"/>
          <p:cNvSpPr txBox="1"/>
          <p:nvPr/>
        </p:nvSpPr>
        <p:spPr>
          <a:xfrm>
            <a:off x="15597630" y="9304680"/>
            <a:ext cx="1877542" cy="332545"/>
          </a:xfrm>
          <a:prstGeom prst="rect">
            <a:avLst/>
          </a:prstGeom>
        </p:spPr>
        <p:txBody>
          <a:bodyPr lIns="0" tIns="0" rIns="0" bIns="0" rtlCol="0" anchor="t">
            <a:spAutoFit/>
          </a:bodyPr>
          <a:lstStyle/>
          <a:p>
            <a:pPr algn="ctr">
              <a:lnSpc>
                <a:spcPts val="2538"/>
              </a:lnSpc>
            </a:pPr>
            <a:r>
              <a:rPr lang="en-US" sz="1812">
                <a:solidFill>
                  <a:srgbClr val="000000"/>
                </a:solidFill>
                <a:latin typeface="Arial MT Pro"/>
                <a:ea typeface="Arial MT Pro"/>
                <a:cs typeface="Arial MT Pro"/>
                <a:sym typeface="Arial MT Pro"/>
              </a:rPr>
              <a:t>Table description.</a:t>
            </a:r>
          </a:p>
        </p:txBody>
      </p:sp>
      <p:sp>
        <p:nvSpPr>
          <p:cNvPr id="40" name="TextBox 22">
            <a:extLst>
              <a:ext uri="{FF2B5EF4-FFF2-40B4-BE49-F238E27FC236}">
                <a16:creationId xmlns:a16="http://schemas.microsoft.com/office/drawing/2014/main" id="{089EDE69-AB57-C394-7C18-2A18000BF897}"/>
              </a:ext>
            </a:extLst>
          </p:cNvPr>
          <p:cNvSpPr txBox="1"/>
          <p:nvPr/>
        </p:nvSpPr>
        <p:spPr>
          <a:xfrm>
            <a:off x="760091" y="215334"/>
            <a:ext cx="9020827" cy="829714"/>
          </a:xfrm>
          <a:prstGeom prst="rect">
            <a:avLst/>
          </a:prstGeom>
        </p:spPr>
        <p:txBody>
          <a:bodyPr wrap="square" lIns="0" tIns="0" rIns="0" bIns="0" rtlCol="0" anchor="t">
            <a:spAutoFit/>
          </a:bodyPr>
          <a:lstStyle/>
          <a:p>
            <a:pPr algn="l">
              <a:lnSpc>
                <a:spcPts val="6743"/>
              </a:lnSpc>
            </a:pPr>
            <a:r>
              <a:rPr lang="en-US" sz="4816" b="1" dirty="0">
                <a:solidFill>
                  <a:srgbClr val="EFEEF2"/>
                </a:solidFill>
                <a:latin typeface="Arial MT Pro Bold"/>
                <a:ea typeface="Arial MT Pro Bold"/>
                <a:cs typeface="Arial MT Pro Bold"/>
                <a:sym typeface="Arial MT Pro Bold"/>
              </a:rPr>
              <a:t>REPLACE THIS WITH TITLE</a:t>
            </a:r>
          </a:p>
        </p:txBody>
      </p:sp>
      <p:sp>
        <p:nvSpPr>
          <p:cNvPr id="42" name="TextBox 23">
            <a:extLst>
              <a:ext uri="{FF2B5EF4-FFF2-40B4-BE49-F238E27FC236}">
                <a16:creationId xmlns:a16="http://schemas.microsoft.com/office/drawing/2014/main" id="{E41EBACD-2898-BDE4-71DE-3A9F1DF4292F}"/>
              </a:ext>
            </a:extLst>
          </p:cNvPr>
          <p:cNvSpPr txBox="1"/>
          <p:nvPr/>
        </p:nvSpPr>
        <p:spPr>
          <a:xfrm>
            <a:off x="760091" y="1002983"/>
            <a:ext cx="7302625" cy="693912"/>
          </a:xfrm>
          <a:prstGeom prst="rect">
            <a:avLst/>
          </a:prstGeom>
        </p:spPr>
        <p:txBody>
          <a:bodyPr lIns="0" tIns="0" rIns="0" bIns="0" rtlCol="0" anchor="t">
            <a:spAutoFit/>
          </a:bodyPr>
          <a:lstStyle/>
          <a:p>
            <a:pPr algn="l">
              <a:lnSpc>
                <a:spcPts val="2643"/>
              </a:lnSpc>
            </a:pPr>
            <a:r>
              <a:rPr lang="en-US" sz="1888" dirty="0">
                <a:solidFill>
                  <a:srgbClr val="EFEEF2"/>
                </a:solidFill>
                <a:latin typeface="Arial MT Pro"/>
                <a:ea typeface="Arial MT Pro"/>
                <a:cs typeface="Arial MT Pro"/>
                <a:sym typeface="Arial MT Pro"/>
              </a:rPr>
              <a:t>John Smith, MD1; Jane Doe, PhD2; Frederick Jones, MD, PhD1,2</a:t>
            </a:r>
          </a:p>
          <a:p>
            <a:pPr algn="l">
              <a:lnSpc>
                <a:spcPts val="2643"/>
              </a:lnSpc>
            </a:pPr>
            <a:r>
              <a:rPr lang="en-US" sz="1888" dirty="0">
                <a:solidFill>
                  <a:srgbClr val="EFEEF2"/>
                </a:solidFill>
                <a:latin typeface="Arial MT Pro"/>
                <a:ea typeface="Arial MT Pro"/>
                <a:cs typeface="Arial MT Pro"/>
                <a:sym typeface="Arial MT Pro"/>
              </a:rPr>
              <a:t>1University of Affiliation, 2Medical Center of Affiliation</a:t>
            </a:r>
          </a:p>
        </p:txBody>
      </p:sp>
      <p:graphicFrame>
        <p:nvGraphicFramePr>
          <p:cNvPr id="46" name="Table 45">
            <a:extLst>
              <a:ext uri="{FF2B5EF4-FFF2-40B4-BE49-F238E27FC236}">
                <a16:creationId xmlns:a16="http://schemas.microsoft.com/office/drawing/2014/main" id="{8A6B91D8-167E-EBE9-149B-D440EE2581DF}"/>
              </a:ext>
            </a:extLst>
          </p:cNvPr>
          <p:cNvGraphicFramePr>
            <a:graphicFrameLocks noGrp="1"/>
          </p:cNvGraphicFramePr>
          <p:nvPr>
            <p:extLst>
              <p:ext uri="{D42A27DB-BD31-4B8C-83A1-F6EECF244321}">
                <p14:modId xmlns:p14="http://schemas.microsoft.com/office/powerpoint/2010/main" val="503132908"/>
              </p:ext>
            </p:extLst>
          </p:nvPr>
        </p:nvGraphicFramePr>
        <p:xfrm>
          <a:off x="14110054" y="6762298"/>
          <a:ext cx="3560316" cy="2225040"/>
        </p:xfrm>
        <a:graphic>
          <a:graphicData uri="http://schemas.openxmlformats.org/drawingml/2006/table">
            <a:tbl>
              <a:tblPr firstRow="1" bandRow="1">
                <a:tableStyleId>{5C22544A-7EE6-4342-B048-85BDC9FD1C3A}</a:tableStyleId>
              </a:tblPr>
              <a:tblGrid>
                <a:gridCol w="1186772">
                  <a:extLst>
                    <a:ext uri="{9D8B030D-6E8A-4147-A177-3AD203B41FA5}">
                      <a16:colId xmlns:a16="http://schemas.microsoft.com/office/drawing/2014/main" val="1270207858"/>
                    </a:ext>
                  </a:extLst>
                </a:gridCol>
                <a:gridCol w="1186772">
                  <a:extLst>
                    <a:ext uri="{9D8B030D-6E8A-4147-A177-3AD203B41FA5}">
                      <a16:colId xmlns:a16="http://schemas.microsoft.com/office/drawing/2014/main" val="4001683889"/>
                    </a:ext>
                  </a:extLst>
                </a:gridCol>
                <a:gridCol w="1186772">
                  <a:extLst>
                    <a:ext uri="{9D8B030D-6E8A-4147-A177-3AD203B41FA5}">
                      <a16:colId xmlns:a16="http://schemas.microsoft.com/office/drawing/2014/main" val="3838139977"/>
                    </a:ext>
                  </a:extLst>
                </a:gridCol>
              </a:tblGrid>
              <a:tr h="291817">
                <a:tc>
                  <a:txBody>
                    <a:bodyPr/>
                    <a:lstStyle/>
                    <a:p>
                      <a:pPr algn="ctr"/>
                      <a:r>
                        <a:rPr lang="en-EC" sz="1400" b="1" i="0" dirty="0">
                          <a:solidFill>
                            <a:srgbClr val="98948F"/>
                          </a:solidFill>
                          <a:latin typeface="Arial" panose="020B0604020202020204" pitchFamily="34" charset="0"/>
                          <a:cs typeface="Arial" panose="020B0604020202020204" pitchFamily="34" charset="0"/>
                        </a:rPr>
                        <a:t>HEADING</a:t>
                      </a:r>
                    </a:p>
                  </a:txBody>
                  <a:tcPr marL="182880" marR="182880" marT="91440" marB="91440">
                    <a:lnL w="12700" cmpd="sng">
                      <a:noFill/>
                    </a:lnL>
                    <a:lnR w="9525" cap="flat" cmpd="sng" algn="ctr">
                      <a:solidFill>
                        <a:schemeClr val="bg2">
                          <a:lumMod val="90000"/>
                        </a:schemeClr>
                      </a:solidFill>
                      <a:prstDash val="solid"/>
                      <a:round/>
                      <a:headEnd type="none" w="med" len="med"/>
                      <a:tailEnd type="none" w="med" len="med"/>
                    </a:lnR>
                    <a:lnT w="12700" cmpd="sng">
                      <a:noFill/>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1400" b="1" i="0" dirty="0">
                          <a:solidFill>
                            <a:srgbClr val="98948F"/>
                          </a:solidFill>
                          <a:latin typeface="Arial" panose="020B0604020202020204" pitchFamily="34" charset="0"/>
                          <a:cs typeface="Arial" panose="020B0604020202020204" pitchFamily="34" charset="0"/>
                        </a:rPr>
                        <a:t>HEADING</a:t>
                      </a:r>
                    </a:p>
                  </a:txBody>
                  <a:tcPr marL="182880" marR="182880" marT="91440" marB="91440">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2700" cmpd="sng">
                      <a:noFill/>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1400" b="1" i="0" dirty="0">
                          <a:solidFill>
                            <a:srgbClr val="98948F"/>
                          </a:solidFill>
                          <a:latin typeface="Arial" panose="020B0604020202020204" pitchFamily="34" charset="0"/>
                          <a:cs typeface="Arial" panose="020B0604020202020204" pitchFamily="34" charset="0"/>
                        </a:rPr>
                        <a:t>HEADING</a:t>
                      </a:r>
                    </a:p>
                  </a:txBody>
                  <a:tcPr marL="182880" marR="182880" marT="91440" marB="91440">
                    <a:lnL w="9525" cap="flat" cmpd="sng" algn="ctr">
                      <a:solidFill>
                        <a:schemeClr val="bg2">
                          <a:lumMod val="90000"/>
                        </a:schemeClr>
                      </a:solidFill>
                      <a:prstDash val="solid"/>
                      <a:round/>
                      <a:headEnd type="none" w="med" len="med"/>
                      <a:tailEnd type="none" w="med" len="med"/>
                    </a:lnL>
                    <a:lnR w="12700" cmpd="sng">
                      <a:noFill/>
                    </a:lnR>
                    <a:lnT w="12700" cmpd="sng">
                      <a:noFill/>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2789826"/>
                  </a:ext>
                </a:extLst>
              </a:tr>
              <a:tr h="448949">
                <a:tc>
                  <a:txBody>
                    <a:bodyPr/>
                    <a:lstStyle/>
                    <a:p>
                      <a:pPr algn="ctr"/>
                      <a:r>
                        <a:rPr lang="en-EC" sz="2300" b="1" i="0" dirty="0">
                          <a:latin typeface="Browallia New" panose="020B0604020202020204" pitchFamily="34" charset="-34"/>
                          <a:cs typeface="Browallia New" panose="020B0604020202020204" pitchFamily="34" charset="-34"/>
                        </a:rPr>
                        <a:t>ITEM</a:t>
                      </a:r>
                    </a:p>
                  </a:txBody>
                  <a:tcPr marL="182880" marR="182880" marT="91440" marB="91440">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2800" b="0" i="0" dirty="0">
                          <a:latin typeface="Browallia New" panose="020B0604020202020204" pitchFamily="34" charset="-34"/>
                          <a:cs typeface="Browallia New" panose="020B0604020202020204" pitchFamily="34" charset="-34"/>
                        </a:rPr>
                        <a:t>94</a:t>
                      </a:r>
                    </a:p>
                  </a:txBody>
                  <a:tcPr marL="182880" marR="182880" marT="91440" marB="91440">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2800" b="0" i="0" dirty="0">
                          <a:latin typeface="Browallia New" panose="020B0604020202020204" pitchFamily="34" charset="-34"/>
                          <a:cs typeface="Browallia New" panose="020B0604020202020204" pitchFamily="34" charset="-34"/>
                        </a:rPr>
                        <a:t>547</a:t>
                      </a:r>
                    </a:p>
                  </a:txBody>
                  <a:tcPr marL="182880" marR="182880" marT="91440" marB="91440">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3922016"/>
                  </a:ext>
                </a:extLst>
              </a:tr>
              <a:tr h="448949">
                <a:tc>
                  <a:txBody>
                    <a:bodyPr/>
                    <a:lstStyle/>
                    <a:p>
                      <a:pPr algn="ctr"/>
                      <a:r>
                        <a:rPr lang="en-EC" sz="2200" b="1" i="0" dirty="0">
                          <a:latin typeface="Browallia New" panose="020B0604020202020204" pitchFamily="34" charset="-34"/>
                          <a:cs typeface="Browallia New" panose="020B0604020202020204" pitchFamily="34" charset="-34"/>
                        </a:rPr>
                        <a:t>ITEM</a:t>
                      </a:r>
                    </a:p>
                  </a:txBody>
                  <a:tcPr marL="182880" marR="182880" marT="91440" marB="91440">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2800" b="0" i="0" dirty="0">
                          <a:latin typeface="Browallia New" panose="020B0604020202020204" pitchFamily="34" charset="-34"/>
                          <a:cs typeface="Browallia New" panose="020B0604020202020204" pitchFamily="34" charset="-34"/>
                        </a:rPr>
                        <a:t>120</a:t>
                      </a:r>
                    </a:p>
                  </a:txBody>
                  <a:tcPr marL="182880" marR="182880" marT="91440" marB="91440">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2800" b="0" i="0" dirty="0">
                          <a:latin typeface="Browallia New" panose="020B0604020202020204" pitchFamily="34" charset="-34"/>
                          <a:cs typeface="Browallia New" panose="020B0604020202020204" pitchFamily="34" charset="-34"/>
                        </a:rPr>
                        <a:t>670</a:t>
                      </a:r>
                    </a:p>
                  </a:txBody>
                  <a:tcPr marL="182880" marR="182880" marT="91440" marB="91440">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445395"/>
                  </a:ext>
                </a:extLst>
              </a:tr>
              <a:tr h="448949">
                <a:tc>
                  <a:txBody>
                    <a:bodyPr/>
                    <a:lstStyle/>
                    <a:p>
                      <a:pPr algn="ctr"/>
                      <a:r>
                        <a:rPr lang="en-EC" sz="2200" b="1" i="0" dirty="0">
                          <a:latin typeface="Browallia New" panose="020B0604020202020204" pitchFamily="34" charset="-34"/>
                          <a:cs typeface="Browallia New" panose="020B0604020202020204" pitchFamily="34" charset="-34"/>
                        </a:rPr>
                        <a:t>ITEM</a:t>
                      </a:r>
                    </a:p>
                  </a:txBody>
                  <a:tcPr marL="182880" marR="182880" marT="91440" marB="91440">
                    <a:lnL w="12700" cmpd="sng">
                      <a:noFill/>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2800" b="0" i="0" dirty="0">
                          <a:latin typeface="Browallia New" panose="020B0604020202020204" pitchFamily="34" charset="-34"/>
                          <a:cs typeface="Browallia New" panose="020B0604020202020204" pitchFamily="34" charset="-34"/>
                        </a:rPr>
                        <a:t>55</a:t>
                      </a:r>
                    </a:p>
                  </a:txBody>
                  <a:tcPr marL="182880" marR="182880" marT="91440" marB="91440">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EC" sz="2800" b="0" i="0" dirty="0">
                          <a:latin typeface="Browallia New" panose="020B0604020202020204" pitchFamily="34" charset="-34"/>
                          <a:cs typeface="Browallia New" panose="020B0604020202020204" pitchFamily="34" charset="-34"/>
                        </a:rPr>
                        <a:t>436</a:t>
                      </a:r>
                    </a:p>
                  </a:txBody>
                  <a:tcPr marL="182880" marR="182880" marT="91440" marB="91440">
                    <a:lnL w="9525" cap="flat" cmpd="sng" algn="ctr">
                      <a:solidFill>
                        <a:schemeClr val="bg2">
                          <a:lumMod val="90000"/>
                        </a:schemeClr>
                      </a:solidFill>
                      <a:prstDash val="solid"/>
                      <a:round/>
                      <a:headEnd type="none" w="med" len="med"/>
                      <a:tailEnd type="none" w="med" len="med"/>
                    </a:lnL>
                    <a:lnR w="12700" cmpd="sng">
                      <a:noFill/>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3089638"/>
                  </a:ext>
                </a:extLst>
              </a:tr>
            </a:tbl>
          </a:graphicData>
        </a:graphic>
      </p:graphicFrame>
      <p:sp>
        <p:nvSpPr>
          <p:cNvPr id="48" name="TextBox 32">
            <a:extLst>
              <a:ext uri="{FF2B5EF4-FFF2-40B4-BE49-F238E27FC236}">
                <a16:creationId xmlns:a16="http://schemas.microsoft.com/office/drawing/2014/main" id="{38B0D861-2D5C-1B83-51FE-2AC47F5AD498}"/>
              </a:ext>
            </a:extLst>
          </p:cNvPr>
          <p:cNvSpPr txBox="1"/>
          <p:nvPr/>
        </p:nvSpPr>
        <p:spPr>
          <a:xfrm>
            <a:off x="5782872" y="2525410"/>
            <a:ext cx="3432136" cy="1114753"/>
          </a:xfrm>
          <a:prstGeom prst="rect">
            <a:avLst/>
          </a:prstGeom>
        </p:spPr>
        <p:txBody>
          <a:bodyPr lIns="0" tIns="0" rIns="0" bIns="0" rtlCol="0" anchor="t">
            <a:spAutoFit/>
          </a:bodyPr>
          <a:lstStyle/>
          <a:p>
            <a:pPr algn="l">
              <a:lnSpc>
                <a:spcPts val="4234"/>
              </a:lnSpc>
            </a:pPr>
            <a:r>
              <a:rPr lang="en-US" sz="3024" b="1" dirty="0" err="1">
                <a:solidFill>
                  <a:srgbClr val="EFEEF2"/>
                </a:solidFill>
                <a:latin typeface="Arial MT Pro Bold"/>
                <a:ea typeface="Arial MT Pro Bold"/>
                <a:cs typeface="Arial MT Pro Bold"/>
                <a:sym typeface="Arial MT Pro Bold"/>
              </a:rPr>
              <a:t>MATHERIALS</a:t>
            </a:r>
            <a:r>
              <a:rPr lang="en-US" sz="3024" b="1" dirty="0">
                <a:solidFill>
                  <a:srgbClr val="EFEEF2"/>
                </a:solidFill>
                <a:latin typeface="Arial MT Pro Bold"/>
                <a:ea typeface="Arial MT Pro Bold"/>
                <a:cs typeface="Arial MT Pro Bold"/>
                <a:sym typeface="Arial MT Pro Bold"/>
              </a:rPr>
              <a:t> AND METHODS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Prilagođeno</PresentationFormat>
  <Paragraphs>0</Paragraphs>
  <Slides>2</Slides>
  <Notes>0</Notes>
  <HiddenSlides>0</HiddenSlides>
  <MMClips>0</MMClips>
  <ScaleCrop>false</ScaleCrop>
  <HeadingPairs>
    <vt:vector size="4" baseType="variant">
      <vt:variant>
        <vt:lpstr>Tema</vt:lpstr>
      </vt:variant>
      <vt:variant>
        <vt:i4>1</vt:i4>
      </vt:variant>
      <vt:variant>
        <vt:lpstr>Naslovi slajdova</vt:lpstr>
      </vt:variant>
      <vt:variant>
        <vt:i4>2</vt:i4>
      </vt:variant>
    </vt:vector>
  </HeadingPairs>
  <TitlesOfParts>
    <vt:vector size="3" baseType="lpstr">
      <vt:lpstr>Office Theme</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POSTER TEMPLATE</dc:title>
  <cp:lastModifiedBy>Katarina Vuković</cp:lastModifiedBy>
  <cp:revision>3</cp:revision>
  <dcterms:created xsi:type="dcterms:W3CDTF">2006-08-16T00:00:00Z</dcterms:created>
  <dcterms:modified xsi:type="dcterms:W3CDTF">2026-02-19T12:22:32Z</dcterms:modified>
  <dc:identifier>DAG_2u5bBI0</dc:identifier>
</cp:coreProperties>
</file>