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Lst>
  <p:sldSz cx="25196800" cy="36004500"/>
  <p:notesSz cx="6858000" cy="9144000"/>
  <p:embeddedFontLst>
    <p:embeddedFont>
      <p:font typeface="Arial MT Pro" panose="020B0502020202020204" pitchFamily="34" charset="0"/>
      <p:regular r:id="rId4"/>
    </p:embeddedFont>
    <p:embeddedFont>
      <p:font typeface="Arial MT Pro Bold" panose="020B0802020202020204" pitchFamily="34" charset="0"/>
      <p:regular r:id="rId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font" Target="fonts/font2.fntdata"/><Relationship Id="rId4" Type="http://schemas.openxmlformats.org/officeDocument/2006/relationships/font" Target="fonts/font1.fntdata"/><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2/17/26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2/17/26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2/17/26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2/17/26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83377"/>
        </a:solidFill>
        <a:effectLst/>
      </p:bgPr>
    </p:bg>
    <p:spTree>
      <p:nvGrpSpPr>
        <p:cNvPr id="1" name=""/>
        <p:cNvGrpSpPr/>
        <p:nvPr/>
      </p:nvGrpSpPr>
      <p:grpSpPr>
        <a:xfrm>
          <a:off x="0" y="0"/>
          <a:ext cx="0" cy="0"/>
          <a:chOff x="0" y="0"/>
          <a:chExt cx="0" cy="0"/>
        </a:xfrm>
      </p:grpSpPr>
      <p:sp>
        <p:nvSpPr>
          <p:cNvPr id="2" name="Freeform 2"/>
          <p:cNvSpPr/>
          <p:nvPr/>
        </p:nvSpPr>
        <p:spPr>
          <a:xfrm>
            <a:off x="0" y="0"/>
            <a:ext cx="25200000" cy="36000000"/>
          </a:xfrm>
          <a:custGeom>
            <a:avLst/>
            <a:gdLst/>
            <a:ahLst/>
            <a:cxnLst/>
            <a:rect l="l" t="t" r="r" b="b"/>
            <a:pathLst>
              <a:path w="25200000" h="36000000">
                <a:moveTo>
                  <a:pt x="0" y="0"/>
                </a:moveTo>
                <a:lnTo>
                  <a:pt x="25200000" y="0"/>
                </a:lnTo>
                <a:lnTo>
                  <a:pt x="25200000" y="36000000"/>
                </a:lnTo>
                <a:lnTo>
                  <a:pt x="0" y="36000000"/>
                </a:lnTo>
                <a:lnTo>
                  <a:pt x="0" y="0"/>
                </a:lnTo>
                <a:close/>
              </a:path>
            </a:pathLst>
          </a:custGeom>
          <a:blipFill>
            <a:blip r:embed="rId2"/>
            <a:stretch>
              <a:fillRect/>
            </a:stretch>
          </a:blipFill>
        </p:spPr>
      </p:sp>
      <p:sp>
        <p:nvSpPr>
          <p:cNvPr id="3" name="Freeform 3"/>
          <p:cNvSpPr/>
          <p:nvPr/>
        </p:nvSpPr>
        <p:spPr>
          <a:xfrm rot="5198249">
            <a:off x="12729924" y="-5049006"/>
            <a:ext cx="13992034" cy="19988619"/>
          </a:xfrm>
          <a:custGeom>
            <a:avLst/>
            <a:gdLst/>
            <a:ahLst/>
            <a:cxnLst/>
            <a:rect l="l" t="t" r="r" b="b"/>
            <a:pathLst>
              <a:path w="13992034" h="19988619">
                <a:moveTo>
                  <a:pt x="0" y="0"/>
                </a:moveTo>
                <a:lnTo>
                  <a:pt x="13992033" y="0"/>
                </a:lnTo>
                <a:lnTo>
                  <a:pt x="13992033" y="19988619"/>
                </a:lnTo>
                <a:lnTo>
                  <a:pt x="0" y="19988619"/>
                </a:lnTo>
                <a:lnTo>
                  <a:pt x="0" y="0"/>
                </a:lnTo>
                <a:close/>
              </a:path>
            </a:pathLst>
          </a:custGeom>
          <a:blipFill>
            <a:blip r:embed="rId3">
              <a:alphaModFix amt="75000"/>
            </a:blip>
            <a:stretch>
              <a:fillRect/>
            </a:stretch>
          </a:blipFill>
        </p:spPr>
      </p:sp>
      <p:sp>
        <p:nvSpPr>
          <p:cNvPr id="4" name="Freeform 4"/>
          <p:cNvSpPr/>
          <p:nvPr/>
        </p:nvSpPr>
        <p:spPr>
          <a:xfrm>
            <a:off x="19472601" y="34128602"/>
            <a:ext cx="4659838" cy="1098338"/>
          </a:xfrm>
          <a:custGeom>
            <a:avLst/>
            <a:gdLst/>
            <a:ahLst/>
            <a:cxnLst/>
            <a:rect l="l" t="t" r="r" b="b"/>
            <a:pathLst>
              <a:path w="4659838" h="1098338">
                <a:moveTo>
                  <a:pt x="0" y="0"/>
                </a:moveTo>
                <a:lnTo>
                  <a:pt x="4659838" y="0"/>
                </a:lnTo>
                <a:lnTo>
                  <a:pt x="4659838" y="1098338"/>
                </a:lnTo>
                <a:lnTo>
                  <a:pt x="0" y="1098338"/>
                </a:lnTo>
                <a:lnTo>
                  <a:pt x="0" y="0"/>
                </a:lnTo>
                <a:close/>
              </a:path>
            </a:pathLst>
          </a:custGeom>
          <a:blipFill>
            <a:blip r:embed="rId4"/>
            <a:stretch>
              <a:fillRect l="-2484" t="-11581" r="-2779" b="-59428"/>
            </a:stretch>
          </a:blipFill>
        </p:spPr>
      </p:sp>
      <p:sp>
        <p:nvSpPr>
          <p:cNvPr id="5" name="AutoShape 5"/>
          <p:cNvSpPr/>
          <p:nvPr/>
        </p:nvSpPr>
        <p:spPr>
          <a:xfrm flipH="1" flipV="1">
            <a:off x="1206918" y="1890982"/>
            <a:ext cx="0" cy="4690132"/>
          </a:xfrm>
          <a:prstGeom prst="line">
            <a:avLst/>
          </a:prstGeom>
          <a:ln w="95250" cap="flat">
            <a:solidFill>
              <a:srgbClr val="EFEEF2"/>
            </a:solidFill>
            <a:prstDash val="solid"/>
            <a:headEnd type="none" w="sm" len="sm"/>
            <a:tailEnd type="none" w="sm" len="sm"/>
          </a:ln>
        </p:spPr>
      </p:sp>
      <p:sp>
        <p:nvSpPr>
          <p:cNvPr id="6" name="AutoShape 6"/>
          <p:cNvSpPr/>
          <p:nvPr/>
        </p:nvSpPr>
        <p:spPr>
          <a:xfrm flipV="1">
            <a:off x="1206918" y="8522519"/>
            <a:ext cx="0" cy="8668650"/>
          </a:xfrm>
          <a:prstGeom prst="line">
            <a:avLst/>
          </a:prstGeom>
          <a:ln w="95250" cap="flat">
            <a:solidFill>
              <a:srgbClr val="EFEEF2"/>
            </a:solidFill>
            <a:prstDash val="solid"/>
            <a:headEnd type="none" w="sm" len="sm"/>
            <a:tailEnd type="none" w="sm" len="sm"/>
          </a:ln>
        </p:spPr>
      </p:sp>
      <p:sp>
        <p:nvSpPr>
          <p:cNvPr id="7" name="AutoShape 7"/>
          <p:cNvSpPr/>
          <p:nvPr/>
        </p:nvSpPr>
        <p:spPr>
          <a:xfrm flipV="1">
            <a:off x="1206918" y="24132480"/>
            <a:ext cx="0" cy="9996122"/>
          </a:xfrm>
          <a:prstGeom prst="line">
            <a:avLst/>
          </a:prstGeom>
          <a:ln w="95250" cap="flat">
            <a:solidFill>
              <a:srgbClr val="EFEEF2"/>
            </a:solidFill>
            <a:prstDash val="solid"/>
            <a:headEnd type="none" w="sm" len="sm"/>
            <a:tailEnd type="none" w="sm" len="sm"/>
          </a:ln>
        </p:spPr>
      </p:sp>
      <p:sp>
        <p:nvSpPr>
          <p:cNvPr id="8" name="AutoShape 8"/>
          <p:cNvSpPr/>
          <p:nvPr/>
        </p:nvSpPr>
        <p:spPr>
          <a:xfrm flipV="1">
            <a:off x="12401276" y="8522519"/>
            <a:ext cx="0" cy="10118327"/>
          </a:xfrm>
          <a:prstGeom prst="line">
            <a:avLst/>
          </a:prstGeom>
          <a:ln w="95250" cap="flat">
            <a:solidFill>
              <a:srgbClr val="EFEEF2"/>
            </a:solidFill>
            <a:prstDash val="solid"/>
            <a:headEnd type="none" w="sm" len="sm"/>
            <a:tailEnd type="none" w="sm" len="sm"/>
          </a:ln>
        </p:spPr>
      </p:sp>
      <p:sp>
        <p:nvSpPr>
          <p:cNvPr id="9" name="AutoShape 9"/>
          <p:cNvSpPr/>
          <p:nvPr/>
        </p:nvSpPr>
        <p:spPr>
          <a:xfrm flipV="1">
            <a:off x="12401276" y="27014621"/>
            <a:ext cx="0" cy="7113981"/>
          </a:xfrm>
          <a:prstGeom prst="line">
            <a:avLst/>
          </a:prstGeom>
          <a:ln w="95250" cap="flat">
            <a:solidFill>
              <a:srgbClr val="EFEEF2"/>
            </a:solidFill>
            <a:prstDash val="solid"/>
            <a:headEnd type="none" w="sm" len="sm"/>
            <a:tailEnd type="none" w="sm" len="sm"/>
          </a:ln>
        </p:spPr>
      </p:sp>
      <p:pic>
        <p:nvPicPr>
          <p:cNvPr id="10" name="Picture 10"/>
          <p:cNvPicPr>
            <a:picLocks noChangeAspect="1"/>
          </p:cNvPicPr>
          <p:nvPr/>
        </p:nvPicPr>
        <p:blipFill>
          <a:blip r:embed="rId5"/>
          <a:stretch>
            <a:fillRect/>
          </a:stretch>
        </p:blipFill>
        <p:spPr>
          <a:xfrm>
            <a:off x="13138367" y="18080047"/>
            <a:ext cx="10333160" cy="7543082"/>
          </a:xfrm>
          <a:prstGeom prst="rect">
            <a:avLst/>
          </a:prstGeom>
        </p:spPr>
      </p:pic>
      <p:sp>
        <p:nvSpPr>
          <p:cNvPr id="11" name="Freeform 11"/>
          <p:cNvSpPr/>
          <p:nvPr/>
        </p:nvSpPr>
        <p:spPr>
          <a:xfrm>
            <a:off x="1772082" y="17565272"/>
            <a:ext cx="8535537" cy="4523835"/>
          </a:xfrm>
          <a:custGeom>
            <a:avLst/>
            <a:gdLst/>
            <a:ahLst/>
            <a:cxnLst/>
            <a:rect l="l" t="t" r="r" b="b"/>
            <a:pathLst>
              <a:path w="8535537" h="4523835">
                <a:moveTo>
                  <a:pt x="0" y="0"/>
                </a:moveTo>
                <a:lnTo>
                  <a:pt x="8535537" y="0"/>
                </a:lnTo>
                <a:lnTo>
                  <a:pt x="8535537" y="4523835"/>
                </a:lnTo>
                <a:lnTo>
                  <a:pt x="0" y="4523835"/>
                </a:lnTo>
                <a:lnTo>
                  <a:pt x="0" y="0"/>
                </a:lnTo>
                <a:close/>
              </a:path>
            </a:pathLst>
          </a:custGeom>
          <a:blipFill>
            <a:blip r:embed="rId6"/>
            <a:stretch>
              <a:fillRect/>
            </a:stretch>
          </a:blipFill>
        </p:spPr>
      </p:sp>
      <p:sp>
        <p:nvSpPr>
          <p:cNvPr id="12" name="TextBox 12"/>
          <p:cNvSpPr txBox="1"/>
          <p:nvPr/>
        </p:nvSpPr>
        <p:spPr>
          <a:xfrm>
            <a:off x="1877221" y="23872056"/>
            <a:ext cx="6858200" cy="2218227"/>
          </a:xfrm>
          <a:prstGeom prst="rect">
            <a:avLst/>
          </a:prstGeom>
        </p:spPr>
        <p:txBody>
          <a:bodyPr lIns="0" tIns="0" rIns="0" bIns="0" rtlCol="0" anchor="t">
            <a:spAutoFit/>
          </a:bodyPr>
          <a:lstStyle/>
          <a:p>
            <a:pPr algn="l">
              <a:lnSpc>
                <a:spcPts val="8460"/>
              </a:lnSpc>
            </a:pPr>
            <a:r>
              <a:rPr lang="en-US" sz="6043" b="1">
                <a:solidFill>
                  <a:srgbClr val="EFEEF2"/>
                </a:solidFill>
                <a:latin typeface="Arial MT Pro Bold"/>
                <a:ea typeface="Arial MT Pro Bold"/>
                <a:cs typeface="Arial MT Pro Bold"/>
                <a:sym typeface="Arial MT Pro Bold"/>
              </a:rPr>
              <a:t>MATHERIALS AND METHODS</a:t>
            </a:r>
          </a:p>
        </p:txBody>
      </p:sp>
      <p:sp>
        <p:nvSpPr>
          <p:cNvPr id="13" name="TextBox 13"/>
          <p:cNvSpPr txBox="1"/>
          <p:nvPr/>
        </p:nvSpPr>
        <p:spPr>
          <a:xfrm>
            <a:off x="3424507" y="22637208"/>
            <a:ext cx="1885974" cy="579924"/>
          </a:xfrm>
          <a:prstGeom prst="rect">
            <a:avLst/>
          </a:prstGeom>
        </p:spPr>
        <p:txBody>
          <a:bodyPr lIns="0" tIns="0" rIns="0" bIns="0" rtlCol="0" anchor="t">
            <a:spAutoFit/>
          </a:bodyPr>
          <a:lstStyle/>
          <a:p>
            <a:pPr algn="ctr">
              <a:lnSpc>
                <a:spcPts val="4211"/>
              </a:lnSpc>
            </a:pPr>
            <a:r>
              <a:rPr lang="en-US" sz="3008" b="1">
                <a:solidFill>
                  <a:srgbClr val="EFEEF2"/>
                </a:solidFill>
                <a:latin typeface="Arial MT Pro Bold"/>
                <a:ea typeface="Arial MT Pro Bold"/>
                <a:cs typeface="Arial MT Pro Bold"/>
                <a:sym typeface="Arial MT Pro Bold"/>
              </a:rPr>
              <a:t>FIGURE 1.</a:t>
            </a:r>
          </a:p>
        </p:txBody>
      </p:sp>
      <p:sp>
        <p:nvSpPr>
          <p:cNvPr id="14" name="TextBox 14"/>
          <p:cNvSpPr txBox="1"/>
          <p:nvPr/>
        </p:nvSpPr>
        <p:spPr>
          <a:xfrm>
            <a:off x="5546361" y="22636317"/>
            <a:ext cx="3270057" cy="580815"/>
          </a:xfrm>
          <a:prstGeom prst="rect">
            <a:avLst/>
          </a:prstGeom>
        </p:spPr>
        <p:txBody>
          <a:bodyPr lIns="0" tIns="0" rIns="0" bIns="0" rtlCol="0" anchor="t">
            <a:spAutoFit/>
          </a:bodyPr>
          <a:lstStyle/>
          <a:p>
            <a:pPr algn="ctr">
              <a:lnSpc>
                <a:spcPts val="4211"/>
              </a:lnSpc>
            </a:pPr>
            <a:r>
              <a:rPr lang="en-US" sz="3008">
                <a:solidFill>
                  <a:srgbClr val="000000"/>
                </a:solidFill>
                <a:latin typeface="Arial MT Pro"/>
                <a:ea typeface="Arial MT Pro"/>
                <a:cs typeface="Arial MT Pro"/>
                <a:sym typeface="Arial MT Pro"/>
              </a:rPr>
              <a:t>Figure description.</a:t>
            </a:r>
          </a:p>
        </p:txBody>
      </p:sp>
      <p:sp>
        <p:nvSpPr>
          <p:cNvPr id="15" name="TextBox 15"/>
          <p:cNvSpPr txBox="1"/>
          <p:nvPr/>
        </p:nvSpPr>
        <p:spPr>
          <a:xfrm>
            <a:off x="15832649" y="25514509"/>
            <a:ext cx="2024358" cy="530658"/>
          </a:xfrm>
          <a:prstGeom prst="rect">
            <a:avLst/>
          </a:prstGeom>
        </p:spPr>
        <p:txBody>
          <a:bodyPr wrap="square" lIns="0" tIns="0" rIns="0" bIns="0" rtlCol="0" anchor="t">
            <a:spAutoFit/>
          </a:bodyPr>
          <a:lstStyle/>
          <a:p>
            <a:pPr algn="ctr">
              <a:lnSpc>
                <a:spcPts val="4261"/>
              </a:lnSpc>
            </a:pPr>
            <a:r>
              <a:rPr lang="en-US" sz="3043" b="1">
                <a:solidFill>
                  <a:srgbClr val="EFEEF2"/>
                </a:solidFill>
                <a:latin typeface="Arial MT Pro Bold"/>
                <a:ea typeface="Arial MT Pro Bold"/>
                <a:cs typeface="Arial MT Pro Bold"/>
                <a:sym typeface="Arial MT Pro Bold"/>
              </a:rPr>
              <a:t>CHART 1.</a:t>
            </a:r>
          </a:p>
        </p:txBody>
      </p:sp>
      <p:sp>
        <p:nvSpPr>
          <p:cNvPr id="16" name="TextBox 16"/>
          <p:cNvSpPr txBox="1"/>
          <p:nvPr/>
        </p:nvSpPr>
        <p:spPr>
          <a:xfrm>
            <a:off x="17857007" y="25509468"/>
            <a:ext cx="3115596" cy="580815"/>
          </a:xfrm>
          <a:prstGeom prst="rect">
            <a:avLst/>
          </a:prstGeom>
        </p:spPr>
        <p:txBody>
          <a:bodyPr lIns="0" tIns="0" rIns="0" bIns="0" rtlCol="0" anchor="t">
            <a:spAutoFit/>
          </a:bodyPr>
          <a:lstStyle/>
          <a:p>
            <a:pPr algn="ctr">
              <a:lnSpc>
                <a:spcPts val="4211"/>
              </a:lnSpc>
            </a:pPr>
            <a:r>
              <a:rPr lang="en-US" sz="3008">
                <a:solidFill>
                  <a:srgbClr val="000000"/>
                </a:solidFill>
                <a:latin typeface="Arial MT Pro"/>
                <a:ea typeface="Arial MT Pro"/>
                <a:cs typeface="Arial MT Pro"/>
                <a:sym typeface="Arial MT Pro"/>
              </a:rPr>
              <a:t>Chart description.</a:t>
            </a:r>
          </a:p>
        </p:txBody>
      </p:sp>
      <p:sp>
        <p:nvSpPr>
          <p:cNvPr id="17" name="TextBox 17"/>
          <p:cNvSpPr txBox="1"/>
          <p:nvPr/>
        </p:nvSpPr>
        <p:spPr>
          <a:xfrm>
            <a:off x="1877230" y="1466211"/>
            <a:ext cx="17595371" cy="1743298"/>
          </a:xfrm>
          <a:prstGeom prst="rect">
            <a:avLst/>
          </a:prstGeom>
        </p:spPr>
        <p:txBody>
          <a:bodyPr wrap="square" lIns="0" tIns="0" rIns="0" bIns="0" rtlCol="0" anchor="t">
            <a:spAutoFit/>
          </a:bodyPr>
          <a:lstStyle/>
          <a:p>
            <a:pPr algn="l">
              <a:lnSpc>
                <a:spcPts val="14087"/>
              </a:lnSpc>
            </a:pPr>
            <a:r>
              <a:rPr lang="en-US" sz="10062" b="1">
                <a:solidFill>
                  <a:srgbClr val="EFEEF2"/>
                </a:solidFill>
                <a:latin typeface="Arial MT Pro Bold"/>
                <a:ea typeface="Arial MT Pro Bold"/>
                <a:cs typeface="Arial MT Pro Bold"/>
                <a:sym typeface="Arial MT Pro Bold"/>
              </a:rPr>
              <a:t>REPLACE THIS WITH TITLE</a:t>
            </a:r>
          </a:p>
        </p:txBody>
      </p:sp>
      <p:sp>
        <p:nvSpPr>
          <p:cNvPr id="18" name="TextBox 18"/>
          <p:cNvSpPr txBox="1"/>
          <p:nvPr/>
        </p:nvSpPr>
        <p:spPr>
          <a:xfrm>
            <a:off x="1877221" y="3248166"/>
            <a:ext cx="15255741" cy="1452373"/>
          </a:xfrm>
          <a:prstGeom prst="rect">
            <a:avLst/>
          </a:prstGeom>
        </p:spPr>
        <p:txBody>
          <a:bodyPr lIns="0" tIns="0" rIns="0" bIns="0" rtlCol="0" anchor="t">
            <a:spAutoFit/>
          </a:bodyPr>
          <a:lstStyle/>
          <a:p>
            <a:pPr algn="l">
              <a:lnSpc>
                <a:spcPts val="5522"/>
              </a:lnSpc>
            </a:pPr>
            <a:r>
              <a:rPr lang="en-US" sz="3944">
                <a:solidFill>
                  <a:srgbClr val="EFEEF2"/>
                </a:solidFill>
                <a:latin typeface="Arial MT Pro"/>
                <a:ea typeface="Arial MT Pro"/>
                <a:cs typeface="Arial MT Pro"/>
                <a:sym typeface="Arial MT Pro"/>
              </a:rPr>
              <a:t>John Smith, MD1; Jane Doe, PhD2; Frederick Jones, MD, PhD1,2</a:t>
            </a:r>
          </a:p>
          <a:p>
            <a:pPr algn="l">
              <a:lnSpc>
                <a:spcPts val="5522"/>
              </a:lnSpc>
            </a:pPr>
            <a:r>
              <a:rPr lang="en-US" sz="3944">
                <a:solidFill>
                  <a:srgbClr val="EFEEF2"/>
                </a:solidFill>
                <a:latin typeface="Arial MT Pro"/>
                <a:ea typeface="Arial MT Pro"/>
                <a:cs typeface="Arial MT Pro"/>
                <a:sym typeface="Arial MT Pro"/>
              </a:rPr>
              <a:t>1University of Affiliation, 2Medical Center of Affiliation</a:t>
            </a:r>
          </a:p>
        </p:txBody>
      </p:sp>
      <p:sp>
        <p:nvSpPr>
          <p:cNvPr id="19" name="TextBox 19"/>
          <p:cNvSpPr txBox="1"/>
          <p:nvPr/>
        </p:nvSpPr>
        <p:spPr>
          <a:xfrm>
            <a:off x="1877221" y="8296887"/>
            <a:ext cx="5977189" cy="1154367"/>
          </a:xfrm>
          <a:prstGeom prst="rect">
            <a:avLst/>
          </a:prstGeom>
        </p:spPr>
        <p:txBody>
          <a:bodyPr lIns="0" tIns="0" rIns="0" bIns="0" rtlCol="0" anchor="t">
            <a:spAutoFit/>
          </a:bodyPr>
          <a:lstStyle/>
          <a:p>
            <a:pPr algn="ctr">
              <a:lnSpc>
                <a:spcPts val="8460"/>
              </a:lnSpc>
            </a:pPr>
            <a:r>
              <a:rPr lang="en-US" sz="6043" b="1">
                <a:solidFill>
                  <a:srgbClr val="EFEEF2"/>
                </a:solidFill>
                <a:latin typeface="Arial MT Pro Bold"/>
                <a:ea typeface="Arial MT Pro Bold"/>
                <a:cs typeface="Arial MT Pro Bold"/>
                <a:sym typeface="Arial MT Pro Bold"/>
              </a:rPr>
              <a:t>INTRODUCTION</a:t>
            </a:r>
          </a:p>
        </p:txBody>
      </p:sp>
      <p:sp>
        <p:nvSpPr>
          <p:cNvPr id="20" name="TextBox 20"/>
          <p:cNvSpPr txBox="1"/>
          <p:nvPr/>
        </p:nvSpPr>
        <p:spPr>
          <a:xfrm>
            <a:off x="13068026" y="8259163"/>
            <a:ext cx="3601526" cy="1151427"/>
          </a:xfrm>
          <a:prstGeom prst="rect">
            <a:avLst/>
          </a:prstGeom>
        </p:spPr>
        <p:txBody>
          <a:bodyPr lIns="0" tIns="0" rIns="0" bIns="0" rtlCol="0" anchor="t">
            <a:spAutoFit/>
          </a:bodyPr>
          <a:lstStyle/>
          <a:p>
            <a:pPr algn="l">
              <a:lnSpc>
                <a:spcPts val="8460"/>
              </a:lnSpc>
            </a:pPr>
            <a:r>
              <a:rPr lang="en-US" sz="6043" b="1">
                <a:solidFill>
                  <a:srgbClr val="EFEEF2"/>
                </a:solidFill>
                <a:latin typeface="Arial MT Pro Bold"/>
                <a:ea typeface="Arial MT Pro Bold"/>
                <a:cs typeface="Arial MT Pro Bold"/>
                <a:sym typeface="Arial MT Pro Bold"/>
              </a:rPr>
              <a:t>RESULTS</a:t>
            </a:r>
          </a:p>
        </p:txBody>
      </p:sp>
      <p:sp>
        <p:nvSpPr>
          <p:cNvPr id="21" name="TextBox 21"/>
          <p:cNvSpPr txBox="1"/>
          <p:nvPr/>
        </p:nvSpPr>
        <p:spPr>
          <a:xfrm>
            <a:off x="12964545" y="26770546"/>
            <a:ext cx="5340387" cy="1050031"/>
          </a:xfrm>
          <a:prstGeom prst="rect">
            <a:avLst/>
          </a:prstGeom>
        </p:spPr>
        <p:txBody>
          <a:bodyPr wrap="square" lIns="0" tIns="0" rIns="0" bIns="0" rtlCol="0" anchor="t">
            <a:spAutoFit/>
          </a:bodyPr>
          <a:lstStyle/>
          <a:p>
            <a:pPr algn="l">
              <a:lnSpc>
                <a:spcPts val="8460"/>
              </a:lnSpc>
            </a:pPr>
            <a:r>
              <a:rPr lang="en-US" sz="6043" b="1">
                <a:solidFill>
                  <a:srgbClr val="EFEEF2"/>
                </a:solidFill>
                <a:latin typeface="Arial MT Pro Bold"/>
                <a:ea typeface="Arial MT Pro Bold"/>
                <a:cs typeface="Arial MT Pro Bold"/>
                <a:sym typeface="Arial MT Pro Bold"/>
              </a:rPr>
              <a:t>CONCLUSION</a:t>
            </a:r>
          </a:p>
        </p:txBody>
      </p:sp>
      <p:sp>
        <p:nvSpPr>
          <p:cNvPr id="22" name="TextBox 22"/>
          <p:cNvSpPr txBox="1"/>
          <p:nvPr/>
        </p:nvSpPr>
        <p:spPr>
          <a:xfrm>
            <a:off x="1877221" y="9725305"/>
            <a:ext cx="8440171" cy="6674363"/>
          </a:xfrm>
          <a:prstGeom prst="rect">
            <a:avLst/>
          </a:prstGeom>
        </p:spPr>
        <p:txBody>
          <a:bodyPr lIns="0" tIns="0" rIns="0" bIns="0" rtlCol="0" anchor="t">
            <a:spAutoFit/>
          </a:bodyPr>
          <a:lstStyle/>
          <a:p>
            <a:pPr algn="just">
              <a:lnSpc>
                <a:spcPts val="5245"/>
              </a:lnSpc>
            </a:pPr>
            <a:r>
              <a:rPr lang="en-US" sz="3747">
                <a:solidFill>
                  <a:srgbClr val="EFEEF2"/>
                </a:solidFill>
                <a:latin typeface="Arial MT Pro"/>
                <a:ea typeface="Arial MT Pro"/>
                <a:cs typeface="Arial MT Pro"/>
                <a:sym typeface="Arial MT Pro"/>
              </a:rPr>
              <a:t>Lorem ipsum dolor sit amet, consectetur adipiscing elit. Ut sollicitudin justo at magna sagittis facilisis. Praesent a felis nec dolor faucibus blandit quis vel lacus. Phasellus id metus bibendum, fermentum leo eu, scelerisque ipsum. Nam tincidunt metus in augue dignissim luctus. In euismod quis tortor sit amet lobortis.</a:t>
            </a:r>
          </a:p>
        </p:txBody>
      </p:sp>
      <p:sp>
        <p:nvSpPr>
          <p:cNvPr id="23" name="TextBox 23"/>
          <p:cNvSpPr txBox="1"/>
          <p:nvPr/>
        </p:nvSpPr>
        <p:spPr>
          <a:xfrm>
            <a:off x="1877221" y="26655119"/>
            <a:ext cx="8440171" cy="6619949"/>
          </a:xfrm>
          <a:prstGeom prst="rect">
            <a:avLst/>
          </a:prstGeom>
        </p:spPr>
        <p:txBody>
          <a:bodyPr lIns="0" tIns="0" rIns="0" bIns="0" rtlCol="0" anchor="t">
            <a:spAutoFit/>
          </a:bodyPr>
          <a:lstStyle/>
          <a:p>
            <a:pPr algn="just">
              <a:lnSpc>
                <a:spcPts val="5245"/>
              </a:lnSpc>
            </a:pPr>
            <a:r>
              <a:rPr lang="en-US" sz="3747">
                <a:solidFill>
                  <a:srgbClr val="EFEEF2"/>
                </a:solidFill>
                <a:latin typeface="Arial MT Pro"/>
                <a:ea typeface="Arial MT Pro"/>
                <a:cs typeface="Arial MT Pro"/>
                <a:sym typeface="Arial MT Pro"/>
              </a:rPr>
              <a:t>Lorem ipsum dolor sit amet, consectetur adipiscing elit. Ut sollicitudin justo at magna sagittis facilisis. Praesent a felis nec dolor faucibus blandit quis vel lacus. Phasellus id metus bibendum, fermentum leo eu, scelerisque ipsum. Nam tincidunt metus in augue dignissim luctus. In euismod quis tortor sit amet lobortis.</a:t>
            </a:r>
          </a:p>
        </p:txBody>
      </p:sp>
      <p:sp>
        <p:nvSpPr>
          <p:cNvPr id="24" name="TextBox 24"/>
          <p:cNvSpPr txBox="1"/>
          <p:nvPr/>
        </p:nvSpPr>
        <p:spPr>
          <a:xfrm>
            <a:off x="13068026" y="9725305"/>
            <a:ext cx="10669199" cy="7999696"/>
          </a:xfrm>
          <a:prstGeom prst="rect">
            <a:avLst/>
          </a:prstGeom>
        </p:spPr>
        <p:txBody>
          <a:bodyPr lIns="0" tIns="0" rIns="0" bIns="0" rtlCol="0" anchor="t">
            <a:spAutoFit/>
          </a:bodyPr>
          <a:lstStyle/>
          <a:p>
            <a:pPr algn="just">
              <a:lnSpc>
                <a:spcPts val="5245"/>
              </a:lnSpc>
            </a:pPr>
            <a:r>
              <a:rPr lang="en-US" sz="3747">
                <a:solidFill>
                  <a:srgbClr val="EFEEF2"/>
                </a:solidFill>
                <a:latin typeface="Arial MT Pro"/>
                <a:ea typeface="Arial MT Pro"/>
                <a:cs typeface="Arial MT Pro"/>
                <a:sym typeface="Arial MT Pro"/>
              </a:rPr>
              <a:t>Lorem ipsum dolor sit amet, consectetur adipiscing elit. Ut sollicitudin justo at magna sagittis facilisis. Praesent a felis nec dolor faucibus blandit quis vel lacus. Phasellus id metus bibendum, fermentum leo eu, scelerisque ipsum. Nam tincidunt metus in augue dignissim luctus. In euismod quis tortor sit amet lobortis.Quisque feugiat eget ligula sit amet interdum. Proin mattis ultricies tortor sed posuere. Mauris tempus accumsan justo. In mi lectus, fermentum sit amet erat nec, fermentum sagittis elit. Aliquam eros diam, </a:t>
            </a:r>
          </a:p>
        </p:txBody>
      </p:sp>
      <p:sp>
        <p:nvSpPr>
          <p:cNvPr id="25" name="TextBox 25"/>
          <p:cNvSpPr txBox="1"/>
          <p:nvPr/>
        </p:nvSpPr>
        <p:spPr>
          <a:xfrm>
            <a:off x="12964545" y="28242615"/>
            <a:ext cx="10680805" cy="4686364"/>
          </a:xfrm>
          <a:prstGeom prst="rect">
            <a:avLst/>
          </a:prstGeom>
        </p:spPr>
        <p:txBody>
          <a:bodyPr lIns="0" tIns="0" rIns="0" bIns="0" rtlCol="0" anchor="t">
            <a:spAutoFit/>
          </a:bodyPr>
          <a:lstStyle/>
          <a:p>
            <a:pPr algn="just">
              <a:lnSpc>
                <a:spcPts val="5245"/>
              </a:lnSpc>
            </a:pPr>
            <a:r>
              <a:rPr lang="en-US" sz="3747">
                <a:solidFill>
                  <a:srgbClr val="EFEEF2"/>
                </a:solidFill>
                <a:latin typeface="Arial MT Pro"/>
                <a:ea typeface="Arial MT Pro"/>
                <a:cs typeface="Arial MT Pro"/>
                <a:sym typeface="Arial MT Pro"/>
              </a:rPr>
              <a:t>Lorem ipsum dolor sit amet, consectetur adipiscing elit. Ut sollicitudin justo at magna sagittis facilisis. Praesent a felis nec dolor faucibus blandit quis vel lacus. Phasellus id metus bibendum, fermentum leo eu, scelerisque ipsum. Nam tincidunt metus in augue dignissim luctus. In euismod quis tortor sit amet lobortis.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33663"/>
        </a:solidFill>
        <a:effectLst/>
      </p:bgPr>
    </p:bg>
    <p:spTree>
      <p:nvGrpSpPr>
        <p:cNvPr id="1" name=""/>
        <p:cNvGrpSpPr/>
        <p:nvPr/>
      </p:nvGrpSpPr>
      <p:grpSpPr>
        <a:xfrm>
          <a:off x="0" y="0"/>
          <a:ext cx="0" cy="0"/>
          <a:chOff x="0" y="0"/>
          <a:chExt cx="0" cy="0"/>
        </a:xfrm>
      </p:grpSpPr>
      <p:sp>
        <p:nvSpPr>
          <p:cNvPr id="2" name="Freeform 2"/>
          <p:cNvSpPr/>
          <p:nvPr/>
        </p:nvSpPr>
        <p:spPr>
          <a:xfrm>
            <a:off x="0" y="0"/>
            <a:ext cx="25200000" cy="36000000"/>
          </a:xfrm>
          <a:custGeom>
            <a:avLst/>
            <a:gdLst/>
            <a:ahLst/>
            <a:cxnLst/>
            <a:rect l="l" t="t" r="r" b="b"/>
            <a:pathLst>
              <a:path w="25200000" h="36000000">
                <a:moveTo>
                  <a:pt x="0" y="0"/>
                </a:moveTo>
                <a:lnTo>
                  <a:pt x="25200000" y="0"/>
                </a:lnTo>
                <a:lnTo>
                  <a:pt x="25200000" y="36000000"/>
                </a:lnTo>
                <a:lnTo>
                  <a:pt x="0" y="36000000"/>
                </a:lnTo>
                <a:lnTo>
                  <a:pt x="0" y="0"/>
                </a:lnTo>
                <a:close/>
              </a:path>
            </a:pathLst>
          </a:custGeom>
          <a:blipFill>
            <a:blip r:embed="rId2"/>
            <a:stretch>
              <a:fillRect/>
            </a:stretch>
          </a:blipFill>
        </p:spPr>
      </p:sp>
      <p:grpSp>
        <p:nvGrpSpPr>
          <p:cNvPr id="3" name="Group 3"/>
          <p:cNvGrpSpPr/>
          <p:nvPr/>
        </p:nvGrpSpPr>
        <p:grpSpPr>
          <a:xfrm>
            <a:off x="7975572" y="-3795416"/>
            <a:ext cx="22145262" cy="17124816"/>
            <a:chOff x="0" y="0"/>
            <a:chExt cx="29527016" cy="22833088"/>
          </a:xfrm>
        </p:grpSpPr>
        <p:sp>
          <p:nvSpPr>
            <p:cNvPr id="4" name="Freeform 4"/>
            <p:cNvSpPr/>
            <p:nvPr/>
          </p:nvSpPr>
          <p:spPr>
            <a:xfrm rot="-9273853">
              <a:off x="15603427" y="4757920"/>
              <a:ext cx="10900896" cy="16535627"/>
            </a:xfrm>
            <a:custGeom>
              <a:avLst/>
              <a:gdLst/>
              <a:ahLst/>
              <a:cxnLst/>
              <a:rect l="l" t="t" r="r" b="b"/>
              <a:pathLst>
                <a:path w="10900896" h="16535627">
                  <a:moveTo>
                    <a:pt x="0" y="0"/>
                  </a:moveTo>
                  <a:lnTo>
                    <a:pt x="10900897" y="0"/>
                  </a:lnTo>
                  <a:lnTo>
                    <a:pt x="10900897" y="16535627"/>
                  </a:lnTo>
                  <a:lnTo>
                    <a:pt x="0" y="16535627"/>
                  </a:lnTo>
                  <a:lnTo>
                    <a:pt x="0" y="0"/>
                  </a:lnTo>
                  <a:close/>
                </a:path>
              </a:pathLst>
            </a:custGeom>
            <a:blipFill>
              <a:blip r:embed="rId3"/>
              <a:stretch>
                <a:fillRect l="-12783" t="-6386" r="-24417" b="-6673"/>
              </a:stretch>
            </a:blipFill>
          </p:spPr>
        </p:sp>
        <p:sp>
          <p:nvSpPr>
            <p:cNvPr id="5" name="Freeform 5"/>
            <p:cNvSpPr/>
            <p:nvPr/>
          </p:nvSpPr>
          <p:spPr>
            <a:xfrm rot="-8428618">
              <a:off x="1506802" y="1309829"/>
              <a:ext cx="6679909" cy="7135328"/>
            </a:xfrm>
            <a:custGeom>
              <a:avLst/>
              <a:gdLst/>
              <a:ahLst/>
              <a:cxnLst/>
              <a:rect l="l" t="t" r="r" b="b"/>
              <a:pathLst>
                <a:path w="6679909" h="7135328">
                  <a:moveTo>
                    <a:pt x="0" y="0"/>
                  </a:moveTo>
                  <a:lnTo>
                    <a:pt x="6679909" y="0"/>
                  </a:lnTo>
                  <a:lnTo>
                    <a:pt x="6679909" y="7135328"/>
                  </a:lnTo>
                  <a:lnTo>
                    <a:pt x="0" y="7135328"/>
                  </a:lnTo>
                  <a:lnTo>
                    <a:pt x="0" y="0"/>
                  </a:lnTo>
                  <a:close/>
                </a:path>
              </a:pathLst>
            </a:custGeom>
            <a:blipFill>
              <a:blip r:embed="rId3">
                <a:alphaModFix amt="40000"/>
              </a:blip>
              <a:stretch>
                <a:fillRect t="-8510" b="-8510"/>
              </a:stretch>
            </a:blipFill>
          </p:spPr>
        </p:sp>
        <p:sp>
          <p:nvSpPr>
            <p:cNvPr id="6" name="Freeform 6"/>
            <p:cNvSpPr/>
            <p:nvPr/>
          </p:nvSpPr>
          <p:spPr>
            <a:xfrm rot="5756373">
              <a:off x="6440742" y="4245193"/>
              <a:ext cx="5721758" cy="6120510"/>
            </a:xfrm>
            <a:custGeom>
              <a:avLst/>
              <a:gdLst/>
              <a:ahLst/>
              <a:cxnLst/>
              <a:rect l="l" t="t" r="r" b="b"/>
              <a:pathLst>
                <a:path w="5721758" h="6120510">
                  <a:moveTo>
                    <a:pt x="0" y="0"/>
                  </a:moveTo>
                  <a:lnTo>
                    <a:pt x="5721757" y="0"/>
                  </a:lnTo>
                  <a:lnTo>
                    <a:pt x="5721757" y="6120510"/>
                  </a:lnTo>
                  <a:lnTo>
                    <a:pt x="0" y="6120510"/>
                  </a:lnTo>
                  <a:lnTo>
                    <a:pt x="0" y="0"/>
                  </a:lnTo>
                  <a:close/>
                </a:path>
              </a:pathLst>
            </a:custGeom>
            <a:blipFill>
              <a:blip r:embed="rId4">
                <a:alphaModFix amt="24000"/>
              </a:blip>
              <a:stretch>
                <a:fillRect t="-8428" b="-8428"/>
              </a:stretch>
            </a:blipFill>
          </p:spPr>
        </p:sp>
        <p:sp>
          <p:nvSpPr>
            <p:cNvPr id="7" name="Freeform 7"/>
            <p:cNvSpPr/>
            <p:nvPr/>
          </p:nvSpPr>
          <p:spPr>
            <a:xfrm rot="61114">
              <a:off x="10573502" y="4514638"/>
              <a:ext cx="8829372" cy="11036716"/>
            </a:xfrm>
            <a:custGeom>
              <a:avLst/>
              <a:gdLst/>
              <a:ahLst/>
              <a:cxnLst/>
              <a:rect l="l" t="t" r="r" b="b"/>
              <a:pathLst>
                <a:path w="8829372" h="11036716">
                  <a:moveTo>
                    <a:pt x="0" y="0"/>
                  </a:moveTo>
                  <a:lnTo>
                    <a:pt x="8829372" y="0"/>
                  </a:lnTo>
                  <a:lnTo>
                    <a:pt x="8829372" y="11036715"/>
                  </a:lnTo>
                  <a:lnTo>
                    <a:pt x="0" y="11036715"/>
                  </a:lnTo>
                  <a:lnTo>
                    <a:pt x="0" y="0"/>
                  </a:lnTo>
                  <a:close/>
                </a:path>
              </a:pathLst>
            </a:custGeom>
            <a:blipFill>
              <a:blip r:embed="rId3"/>
              <a:stretch>
                <a:fillRect/>
              </a:stretch>
            </a:blipFill>
          </p:spPr>
        </p:sp>
      </p:grpSp>
      <p:sp>
        <p:nvSpPr>
          <p:cNvPr id="8" name="Freeform 8"/>
          <p:cNvSpPr/>
          <p:nvPr/>
        </p:nvSpPr>
        <p:spPr>
          <a:xfrm>
            <a:off x="19472601" y="34128602"/>
            <a:ext cx="4659838" cy="1098338"/>
          </a:xfrm>
          <a:custGeom>
            <a:avLst/>
            <a:gdLst/>
            <a:ahLst/>
            <a:cxnLst/>
            <a:rect l="l" t="t" r="r" b="b"/>
            <a:pathLst>
              <a:path w="4659838" h="1098338">
                <a:moveTo>
                  <a:pt x="0" y="0"/>
                </a:moveTo>
                <a:lnTo>
                  <a:pt x="4659838" y="0"/>
                </a:lnTo>
                <a:lnTo>
                  <a:pt x="4659838" y="1098338"/>
                </a:lnTo>
                <a:lnTo>
                  <a:pt x="0" y="1098338"/>
                </a:lnTo>
                <a:lnTo>
                  <a:pt x="0" y="0"/>
                </a:lnTo>
                <a:close/>
              </a:path>
            </a:pathLst>
          </a:custGeom>
          <a:blipFill>
            <a:blip r:embed="rId5"/>
            <a:stretch>
              <a:fillRect l="-2484" t="-11581" r="-2779" b="-59428"/>
            </a:stretch>
          </a:blipFill>
        </p:spPr>
      </p:sp>
      <p:sp>
        <p:nvSpPr>
          <p:cNvPr id="9" name="AutoShape 9"/>
          <p:cNvSpPr/>
          <p:nvPr/>
        </p:nvSpPr>
        <p:spPr>
          <a:xfrm flipH="1" flipV="1">
            <a:off x="1206918" y="1890982"/>
            <a:ext cx="0" cy="4690132"/>
          </a:xfrm>
          <a:prstGeom prst="line">
            <a:avLst/>
          </a:prstGeom>
          <a:ln w="95250" cap="flat">
            <a:solidFill>
              <a:srgbClr val="EFEEF2"/>
            </a:solidFill>
            <a:prstDash val="solid"/>
            <a:headEnd type="none" w="sm" len="sm"/>
            <a:tailEnd type="none" w="sm" len="sm"/>
          </a:ln>
        </p:spPr>
      </p:sp>
      <p:sp>
        <p:nvSpPr>
          <p:cNvPr id="10" name="AutoShape 10"/>
          <p:cNvSpPr/>
          <p:nvPr/>
        </p:nvSpPr>
        <p:spPr>
          <a:xfrm flipV="1">
            <a:off x="1206918" y="8522519"/>
            <a:ext cx="0" cy="8668650"/>
          </a:xfrm>
          <a:prstGeom prst="line">
            <a:avLst/>
          </a:prstGeom>
          <a:ln w="95250" cap="flat">
            <a:solidFill>
              <a:srgbClr val="EFEEF2"/>
            </a:solidFill>
            <a:prstDash val="solid"/>
            <a:headEnd type="none" w="sm" len="sm"/>
            <a:tailEnd type="none" w="sm" len="sm"/>
          </a:ln>
        </p:spPr>
      </p:sp>
      <p:sp>
        <p:nvSpPr>
          <p:cNvPr id="11" name="AutoShape 11"/>
          <p:cNvSpPr/>
          <p:nvPr/>
        </p:nvSpPr>
        <p:spPr>
          <a:xfrm flipV="1">
            <a:off x="1206918" y="24132480"/>
            <a:ext cx="0" cy="9996122"/>
          </a:xfrm>
          <a:prstGeom prst="line">
            <a:avLst/>
          </a:prstGeom>
          <a:ln w="95250" cap="flat">
            <a:solidFill>
              <a:srgbClr val="EFEEF2"/>
            </a:solidFill>
            <a:prstDash val="solid"/>
            <a:headEnd type="none" w="sm" len="sm"/>
            <a:tailEnd type="none" w="sm" len="sm"/>
          </a:ln>
        </p:spPr>
      </p:sp>
      <p:sp>
        <p:nvSpPr>
          <p:cNvPr id="12" name="AutoShape 12"/>
          <p:cNvSpPr/>
          <p:nvPr/>
        </p:nvSpPr>
        <p:spPr>
          <a:xfrm flipV="1">
            <a:off x="12401276" y="8522519"/>
            <a:ext cx="0" cy="10118327"/>
          </a:xfrm>
          <a:prstGeom prst="line">
            <a:avLst/>
          </a:prstGeom>
          <a:ln w="95250" cap="flat">
            <a:solidFill>
              <a:srgbClr val="EFEEF2"/>
            </a:solidFill>
            <a:prstDash val="solid"/>
            <a:headEnd type="none" w="sm" len="sm"/>
            <a:tailEnd type="none" w="sm" len="sm"/>
          </a:ln>
        </p:spPr>
      </p:sp>
      <p:sp>
        <p:nvSpPr>
          <p:cNvPr id="13" name="AutoShape 13"/>
          <p:cNvSpPr/>
          <p:nvPr/>
        </p:nvSpPr>
        <p:spPr>
          <a:xfrm flipV="1">
            <a:off x="12401276" y="27014621"/>
            <a:ext cx="0" cy="7113981"/>
          </a:xfrm>
          <a:prstGeom prst="line">
            <a:avLst/>
          </a:prstGeom>
          <a:ln w="95250" cap="flat">
            <a:solidFill>
              <a:srgbClr val="EFEEF2"/>
            </a:solidFill>
            <a:prstDash val="solid"/>
            <a:headEnd type="none" w="sm" len="sm"/>
            <a:tailEnd type="none" w="sm" len="sm"/>
          </a:ln>
        </p:spPr>
      </p:sp>
      <p:pic>
        <p:nvPicPr>
          <p:cNvPr id="14" name="Picture 14"/>
          <p:cNvPicPr>
            <a:picLocks noChangeAspect="1"/>
          </p:cNvPicPr>
          <p:nvPr/>
        </p:nvPicPr>
        <p:blipFill>
          <a:blip r:embed="rId6"/>
          <a:stretch>
            <a:fillRect/>
          </a:stretch>
        </p:blipFill>
        <p:spPr>
          <a:xfrm>
            <a:off x="13138367" y="18080047"/>
            <a:ext cx="10333160" cy="7543082"/>
          </a:xfrm>
          <a:prstGeom prst="rect">
            <a:avLst/>
          </a:prstGeom>
        </p:spPr>
      </p:pic>
      <p:sp>
        <p:nvSpPr>
          <p:cNvPr id="15" name="Freeform 15"/>
          <p:cNvSpPr/>
          <p:nvPr/>
        </p:nvSpPr>
        <p:spPr>
          <a:xfrm>
            <a:off x="1772082" y="17565272"/>
            <a:ext cx="8535537" cy="4523835"/>
          </a:xfrm>
          <a:custGeom>
            <a:avLst/>
            <a:gdLst/>
            <a:ahLst/>
            <a:cxnLst/>
            <a:rect l="l" t="t" r="r" b="b"/>
            <a:pathLst>
              <a:path w="8535537" h="4523835">
                <a:moveTo>
                  <a:pt x="0" y="0"/>
                </a:moveTo>
                <a:lnTo>
                  <a:pt x="8535537" y="0"/>
                </a:lnTo>
                <a:lnTo>
                  <a:pt x="8535537" y="4523835"/>
                </a:lnTo>
                <a:lnTo>
                  <a:pt x="0" y="4523835"/>
                </a:lnTo>
                <a:lnTo>
                  <a:pt x="0" y="0"/>
                </a:lnTo>
                <a:close/>
              </a:path>
            </a:pathLst>
          </a:custGeom>
          <a:blipFill>
            <a:blip r:embed="rId7"/>
            <a:stretch>
              <a:fillRect/>
            </a:stretch>
          </a:blipFill>
        </p:spPr>
      </p:sp>
      <p:sp>
        <p:nvSpPr>
          <p:cNvPr id="17" name="TextBox 17"/>
          <p:cNvSpPr txBox="1"/>
          <p:nvPr/>
        </p:nvSpPr>
        <p:spPr>
          <a:xfrm>
            <a:off x="1877221" y="3248166"/>
            <a:ext cx="15255741" cy="1452373"/>
          </a:xfrm>
          <a:prstGeom prst="rect">
            <a:avLst/>
          </a:prstGeom>
        </p:spPr>
        <p:txBody>
          <a:bodyPr lIns="0" tIns="0" rIns="0" bIns="0" rtlCol="0" anchor="t">
            <a:spAutoFit/>
          </a:bodyPr>
          <a:lstStyle/>
          <a:p>
            <a:pPr algn="l">
              <a:lnSpc>
                <a:spcPts val="5522"/>
              </a:lnSpc>
            </a:pPr>
            <a:r>
              <a:rPr lang="en-US" sz="3944">
                <a:solidFill>
                  <a:srgbClr val="EFEEF2"/>
                </a:solidFill>
                <a:latin typeface="Arial MT Pro"/>
                <a:ea typeface="Arial MT Pro"/>
                <a:cs typeface="Arial MT Pro"/>
                <a:sym typeface="Arial MT Pro"/>
              </a:rPr>
              <a:t>John Smith, MD1; Jane Doe, PhD2; Frederick Jones, MD, PhD1,2</a:t>
            </a:r>
          </a:p>
          <a:p>
            <a:pPr algn="l">
              <a:lnSpc>
                <a:spcPts val="5522"/>
              </a:lnSpc>
            </a:pPr>
            <a:r>
              <a:rPr lang="en-US" sz="3944">
                <a:solidFill>
                  <a:srgbClr val="EFEEF2"/>
                </a:solidFill>
                <a:latin typeface="Arial MT Pro"/>
                <a:ea typeface="Arial MT Pro"/>
                <a:cs typeface="Arial MT Pro"/>
                <a:sym typeface="Arial MT Pro"/>
              </a:rPr>
              <a:t>1University of Affiliation, 2Medical Center of Affiliation</a:t>
            </a:r>
          </a:p>
        </p:txBody>
      </p:sp>
      <p:sp>
        <p:nvSpPr>
          <p:cNvPr id="22" name="TextBox 22"/>
          <p:cNvSpPr txBox="1"/>
          <p:nvPr/>
        </p:nvSpPr>
        <p:spPr>
          <a:xfrm>
            <a:off x="3424507" y="22637208"/>
            <a:ext cx="1885974" cy="579924"/>
          </a:xfrm>
          <a:prstGeom prst="rect">
            <a:avLst/>
          </a:prstGeom>
        </p:spPr>
        <p:txBody>
          <a:bodyPr lIns="0" tIns="0" rIns="0" bIns="0" rtlCol="0" anchor="t">
            <a:spAutoFit/>
          </a:bodyPr>
          <a:lstStyle/>
          <a:p>
            <a:pPr algn="ctr">
              <a:lnSpc>
                <a:spcPts val="4211"/>
              </a:lnSpc>
            </a:pPr>
            <a:r>
              <a:rPr lang="en-US" sz="3008" b="1">
                <a:solidFill>
                  <a:srgbClr val="EFEEF2"/>
                </a:solidFill>
                <a:latin typeface="Arial MT Pro Bold"/>
                <a:ea typeface="Arial MT Pro Bold"/>
                <a:cs typeface="Arial MT Pro Bold"/>
                <a:sym typeface="Arial MT Pro Bold"/>
              </a:rPr>
              <a:t>FIGURE 1.</a:t>
            </a:r>
          </a:p>
        </p:txBody>
      </p:sp>
      <p:sp>
        <p:nvSpPr>
          <p:cNvPr id="23" name="TextBox 23"/>
          <p:cNvSpPr txBox="1"/>
          <p:nvPr/>
        </p:nvSpPr>
        <p:spPr>
          <a:xfrm>
            <a:off x="5546361" y="22636317"/>
            <a:ext cx="3270057" cy="580815"/>
          </a:xfrm>
          <a:prstGeom prst="rect">
            <a:avLst/>
          </a:prstGeom>
        </p:spPr>
        <p:txBody>
          <a:bodyPr lIns="0" tIns="0" rIns="0" bIns="0" rtlCol="0" anchor="t">
            <a:spAutoFit/>
          </a:bodyPr>
          <a:lstStyle/>
          <a:p>
            <a:pPr algn="ctr">
              <a:lnSpc>
                <a:spcPts val="4211"/>
              </a:lnSpc>
            </a:pPr>
            <a:r>
              <a:rPr lang="en-US" sz="3008">
                <a:solidFill>
                  <a:srgbClr val="000000"/>
                </a:solidFill>
                <a:latin typeface="Arial MT Pro"/>
                <a:ea typeface="Arial MT Pro"/>
                <a:cs typeface="Arial MT Pro"/>
                <a:sym typeface="Arial MT Pro"/>
              </a:rPr>
              <a:t>Figure description.</a:t>
            </a:r>
          </a:p>
        </p:txBody>
      </p:sp>
      <p:sp>
        <p:nvSpPr>
          <p:cNvPr id="24" name="TextBox 24"/>
          <p:cNvSpPr txBox="1"/>
          <p:nvPr/>
        </p:nvSpPr>
        <p:spPr>
          <a:xfrm>
            <a:off x="1877221" y="9725305"/>
            <a:ext cx="8440171" cy="6674363"/>
          </a:xfrm>
          <a:prstGeom prst="rect">
            <a:avLst/>
          </a:prstGeom>
        </p:spPr>
        <p:txBody>
          <a:bodyPr lIns="0" tIns="0" rIns="0" bIns="0" rtlCol="0" anchor="t">
            <a:spAutoFit/>
          </a:bodyPr>
          <a:lstStyle/>
          <a:p>
            <a:pPr algn="just">
              <a:lnSpc>
                <a:spcPts val="5245"/>
              </a:lnSpc>
            </a:pPr>
            <a:r>
              <a:rPr lang="en-US" sz="3747">
                <a:solidFill>
                  <a:srgbClr val="EFEEF2"/>
                </a:solidFill>
                <a:latin typeface="Arial MT Pro"/>
                <a:ea typeface="Arial MT Pro"/>
                <a:cs typeface="Arial MT Pro"/>
                <a:sym typeface="Arial MT Pro"/>
              </a:rPr>
              <a:t>Lorem ipsum dolor sit amet, consectetur adipiscing elit. Ut sollicitudin justo at magna sagittis facilisis. Praesent a felis nec dolor faucibus blandit quis vel lacus. Phasellus id metus bibendum, fermentum leo eu, scelerisque ipsum. Nam tincidunt metus in augue dignissim luctus. In euismod quis tortor sit amet lobortis.</a:t>
            </a:r>
          </a:p>
        </p:txBody>
      </p:sp>
      <p:sp>
        <p:nvSpPr>
          <p:cNvPr id="25" name="TextBox 25"/>
          <p:cNvSpPr txBox="1"/>
          <p:nvPr/>
        </p:nvSpPr>
        <p:spPr>
          <a:xfrm>
            <a:off x="1877221" y="26655119"/>
            <a:ext cx="8440171" cy="6674363"/>
          </a:xfrm>
          <a:prstGeom prst="rect">
            <a:avLst/>
          </a:prstGeom>
        </p:spPr>
        <p:txBody>
          <a:bodyPr lIns="0" tIns="0" rIns="0" bIns="0" rtlCol="0" anchor="t">
            <a:spAutoFit/>
          </a:bodyPr>
          <a:lstStyle/>
          <a:p>
            <a:pPr algn="just">
              <a:lnSpc>
                <a:spcPts val="5245"/>
              </a:lnSpc>
            </a:pPr>
            <a:r>
              <a:rPr lang="en-US" sz="3747">
                <a:solidFill>
                  <a:srgbClr val="EFEEF2"/>
                </a:solidFill>
                <a:latin typeface="Arial MT Pro"/>
                <a:ea typeface="Arial MT Pro"/>
                <a:cs typeface="Arial MT Pro"/>
                <a:sym typeface="Arial MT Pro"/>
              </a:rPr>
              <a:t>Lorem ipsum dolor sit amet, consectetur adipiscing elit. Ut sollicitudin justo at magna sagittis facilisis. Praesent a felis nec dolor faucibus blandit quis vel lacus. Phasellus id metus bibendum, fermentum leo eu, scelerisque ipsum. Nam tincidunt metus in augue dignissim luctus. In euismod quis tortor sit amet lobortis.</a:t>
            </a:r>
          </a:p>
        </p:txBody>
      </p:sp>
      <p:sp>
        <p:nvSpPr>
          <p:cNvPr id="26" name="TextBox 26"/>
          <p:cNvSpPr txBox="1"/>
          <p:nvPr/>
        </p:nvSpPr>
        <p:spPr>
          <a:xfrm>
            <a:off x="13068026" y="9725305"/>
            <a:ext cx="10669199" cy="7999696"/>
          </a:xfrm>
          <a:prstGeom prst="rect">
            <a:avLst/>
          </a:prstGeom>
        </p:spPr>
        <p:txBody>
          <a:bodyPr lIns="0" tIns="0" rIns="0" bIns="0" rtlCol="0" anchor="t">
            <a:spAutoFit/>
          </a:bodyPr>
          <a:lstStyle/>
          <a:p>
            <a:pPr algn="just">
              <a:lnSpc>
                <a:spcPts val="5245"/>
              </a:lnSpc>
            </a:pPr>
            <a:r>
              <a:rPr lang="en-US" sz="3747">
                <a:solidFill>
                  <a:srgbClr val="EFEEF2"/>
                </a:solidFill>
                <a:latin typeface="Arial MT Pro"/>
                <a:ea typeface="Arial MT Pro"/>
                <a:cs typeface="Arial MT Pro"/>
                <a:sym typeface="Arial MT Pro"/>
              </a:rPr>
              <a:t>Lorem ipsum dolor sit amet, consectetur adipiscing elit. Ut sollicitudin justo at magna sagittis facilisis. Praesent a felis nec dolor faucibus blandit quis vel lacus. Phasellus id metus bibendum, fermentum leo eu, scelerisque ipsum. Nam tincidunt metus in augue dignissim luctus. In euismod quis tortor sit amet lobortis.Quisque feugiat eget ligula sit amet interdum. Proin mattis ultricies tortor sed posuere. Mauris tempus accumsan justo. In mi lectus, fermentum sit amet erat nec, fermentum sagittis elit. Aliquam eros diam, </a:t>
            </a:r>
          </a:p>
        </p:txBody>
      </p:sp>
      <p:sp>
        <p:nvSpPr>
          <p:cNvPr id="27" name="TextBox 27"/>
          <p:cNvSpPr txBox="1"/>
          <p:nvPr/>
        </p:nvSpPr>
        <p:spPr>
          <a:xfrm>
            <a:off x="12964545" y="28242615"/>
            <a:ext cx="10680805" cy="4686364"/>
          </a:xfrm>
          <a:prstGeom prst="rect">
            <a:avLst/>
          </a:prstGeom>
        </p:spPr>
        <p:txBody>
          <a:bodyPr lIns="0" tIns="0" rIns="0" bIns="0" rtlCol="0" anchor="t">
            <a:spAutoFit/>
          </a:bodyPr>
          <a:lstStyle/>
          <a:p>
            <a:pPr algn="just">
              <a:lnSpc>
                <a:spcPts val="5245"/>
              </a:lnSpc>
            </a:pPr>
            <a:r>
              <a:rPr lang="en-US" sz="3747">
                <a:solidFill>
                  <a:srgbClr val="EFEEF2"/>
                </a:solidFill>
                <a:latin typeface="Arial MT Pro"/>
                <a:ea typeface="Arial MT Pro"/>
                <a:cs typeface="Arial MT Pro"/>
                <a:sym typeface="Arial MT Pro"/>
              </a:rPr>
              <a:t>Lorem ipsum dolor sit amet, consectetur adipiscing elit. Ut sollicitudin justo at magna sagittis facilisis. Praesent a felis nec dolor faucibus blandit quis vel lacus. Phasellus id metus bibendum, fermentum leo eu, scelerisque ipsum. Nam tincidunt metus in augue dignissim luctus. In euismod quis tortor sit amet lobortis.</a:t>
            </a:r>
          </a:p>
        </p:txBody>
      </p:sp>
      <p:sp>
        <p:nvSpPr>
          <p:cNvPr id="28" name="TextBox 28"/>
          <p:cNvSpPr txBox="1"/>
          <p:nvPr/>
        </p:nvSpPr>
        <p:spPr>
          <a:xfrm>
            <a:off x="15832649" y="25514509"/>
            <a:ext cx="2024357" cy="530658"/>
          </a:xfrm>
          <a:prstGeom prst="rect">
            <a:avLst/>
          </a:prstGeom>
        </p:spPr>
        <p:txBody>
          <a:bodyPr wrap="square" lIns="0" tIns="0" rIns="0" bIns="0" rtlCol="0" anchor="t">
            <a:spAutoFit/>
          </a:bodyPr>
          <a:lstStyle/>
          <a:p>
            <a:pPr algn="ctr">
              <a:lnSpc>
                <a:spcPts val="4261"/>
              </a:lnSpc>
            </a:pPr>
            <a:r>
              <a:rPr lang="en-US" sz="3043" b="1">
                <a:solidFill>
                  <a:srgbClr val="EFEEF2"/>
                </a:solidFill>
                <a:latin typeface="Arial MT Pro Bold"/>
                <a:ea typeface="Arial MT Pro Bold"/>
                <a:cs typeface="Arial MT Pro Bold"/>
                <a:sym typeface="Arial MT Pro Bold"/>
              </a:rPr>
              <a:t>CHART 1.</a:t>
            </a:r>
          </a:p>
        </p:txBody>
      </p:sp>
      <p:sp>
        <p:nvSpPr>
          <p:cNvPr id="29" name="TextBox 29"/>
          <p:cNvSpPr txBox="1"/>
          <p:nvPr/>
        </p:nvSpPr>
        <p:spPr>
          <a:xfrm>
            <a:off x="17857007" y="25509468"/>
            <a:ext cx="3115596" cy="580815"/>
          </a:xfrm>
          <a:prstGeom prst="rect">
            <a:avLst/>
          </a:prstGeom>
        </p:spPr>
        <p:txBody>
          <a:bodyPr lIns="0" tIns="0" rIns="0" bIns="0" rtlCol="0" anchor="t">
            <a:spAutoFit/>
          </a:bodyPr>
          <a:lstStyle/>
          <a:p>
            <a:pPr algn="ctr">
              <a:lnSpc>
                <a:spcPts val="4211"/>
              </a:lnSpc>
            </a:pPr>
            <a:r>
              <a:rPr lang="en-US" sz="3008">
                <a:solidFill>
                  <a:srgbClr val="000000"/>
                </a:solidFill>
                <a:latin typeface="Arial MT Pro"/>
                <a:ea typeface="Arial MT Pro"/>
                <a:cs typeface="Arial MT Pro"/>
                <a:sym typeface="Arial MT Pro"/>
              </a:rPr>
              <a:t>Chart description.</a:t>
            </a:r>
          </a:p>
        </p:txBody>
      </p:sp>
      <p:sp>
        <p:nvSpPr>
          <p:cNvPr id="31" name="TextBox 19">
            <a:extLst>
              <a:ext uri="{FF2B5EF4-FFF2-40B4-BE49-F238E27FC236}">
                <a16:creationId xmlns:a16="http://schemas.microsoft.com/office/drawing/2014/main" id="{2A75147D-BAC1-C51F-2F3F-9DF4E1BDB61B}"/>
              </a:ext>
            </a:extLst>
          </p:cNvPr>
          <p:cNvSpPr txBox="1"/>
          <p:nvPr/>
        </p:nvSpPr>
        <p:spPr>
          <a:xfrm>
            <a:off x="1877221" y="8296887"/>
            <a:ext cx="5977189" cy="1154367"/>
          </a:xfrm>
          <a:prstGeom prst="rect">
            <a:avLst/>
          </a:prstGeom>
        </p:spPr>
        <p:txBody>
          <a:bodyPr lIns="0" tIns="0" rIns="0" bIns="0" rtlCol="0" anchor="t">
            <a:spAutoFit/>
          </a:bodyPr>
          <a:lstStyle/>
          <a:p>
            <a:pPr algn="ctr">
              <a:lnSpc>
                <a:spcPts val="8460"/>
              </a:lnSpc>
            </a:pPr>
            <a:r>
              <a:rPr lang="en-US" sz="6043" b="1" dirty="0">
                <a:solidFill>
                  <a:srgbClr val="EFEEF2"/>
                </a:solidFill>
                <a:latin typeface="Arial MT Pro Bold"/>
                <a:ea typeface="Arial MT Pro Bold"/>
                <a:cs typeface="Arial MT Pro Bold"/>
                <a:sym typeface="Arial MT Pro Bold"/>
              </a:rPr>
              <a:t>INTRODUCTION</a:t>
            </a:r>
          </a:p>
        </p:txBody>
      </p:sp>
      <p:sp>
        <p:nvSpPr>
          <p:cNvPr id="33" name="TextBox 20">
            <a:extLst>
              <a:ext uri="{FF2B5EF4-FFF2-40B4-BE49-F238E27FC236}">
                <a16:creationId xmlns:a16="http://schemas.microsoft.com/office/drawing/2014/main" id="{CF23627C-469F-E939-A1DB-B49B09464FBA}"/>
              </a:ext>
            </a:extLst>
          </p:cNvPr>
          <p:cNvSpPr txBox="1"/>
          <p:nvPr/>
        </p:nvSpPr>
        <p:spPr>
          <a:xfrm>
            <a:off x="13068026" y="8259163"/>
            <a:ext cx="3601526" cy="1151427"/>
          </a:xfrm>
          <a:prstGeom prst="rect">
            <a:avLst/>
          </a:prstGeom>
        </p:spPr>
        <p:txBody>
          <a:bodyPr lIns="0" tIns="0" rIns="0" bIns="0" rtlCol="0" anchor="t">
            <a:spAutoFit/>
          </a:bodyPr>
          <a:lstStyle/>
          <a:p>
            <a:pPr algn="l">
              <a:lnSpc>
                <a:spcPts val="8460"/>
              </a:lnSpc>
            </a:pPr>
            <a:r>
              <a:rPr lang="en-US" sz="6043" b="1" dirty="0">
                <a:solidFill>
                  <a:srgbClr val="EFEEF2"/>
                </a:solidFill>
                <a:latin typeface="Arial MT Pro Bold"/>
                <a:ea typeface="Arial MT Pro Bold"/>
                <a:cs typeface="Arial MT Pro Bold"/>
                <a:sym typeface="Arial MT Pro Bold"/>
              </a:rPr>
              <a:t>RESULTS</a:t>
            </a:r>
          </a:p>
        </p:txBody>
      </p:sp>
      <p:sp>
        <p:nvSpPr>
          <p:cNvPr id="35" name="TextBox 21">
            <a:extLst>
              <a:ext uri="{FF2B5EF4-FFF2-40B4-BE49-F238E27FC236}">
                <a16:creationId xmlns:a16="http://schemas.microsoft.com/office/drawing/2014/main" id="{EEA11E89-88A5-ED4A-F6AE-8049EB6DF341}"/>
              </a:ext>
            </a:extLst>
          </p:cNvPr>
          <p:cNvSpPr txBox="1"/>
          <p:nvPr/>
        </p:nvSpPr>
        <p:spPr>
          <a:xfrm>
            <a:off x="12964545" y="26770546"/>
            <a:ext cx="5340387" cy="1050031"/>
          </a:xfrm>
          <a:prstGeom prst="rect">
            <a:avLst/>
          </a:prstGeom>
        </p:spPr>
        <p:txBody>
          <a:bodyPr wrap="square" lIns="0" tIns="0" rIns="0" bIns="0" rtlCol="0" anchor="t">
            <a:spAutoFit/>
          </a:bodyPr>
          <a:lstStyle/>
          <a:p>
            <a:pPr algn="l">
              <a:lnSpc>
                <a:spcPts val="8460"/>
              </a:lnSpc>
            </a:pPr>
            <a:r>
              <a:rPr lang="en-US" sz="6043" b="1" dirty="0">
                <a:solidFill>
                  <a:srgbClr val="EFEEF2"/>
                </a:solidFill>
                <a:latin typeface="Arial MT Pro Bold"/>
                <a:ea typeface="Arial MT Pro Bold"/>
                <a:cs typeface="Arial MT Pro Bold"/>
                <a:sym typeface="Arial MT Pro Bold"/>
              </a:rPr>
              <a:t>CONCLUSION</a:t>
            </a:r>
          </a:p>
        </p:txBody>
      </p:sp>
      <p:sp>
        <p:nvSpPr>
          <p:cNvPr id="37" name="TextBox 12">
            <a:extLst>
              <a:ext uri="{FF2B5EF4-FFF2-40B4-BE49-F238E27FC236}">
                <a16:creationId xmlns:a16="http://schemas.microsoft.com/office/drawing/2014/main" id="{1241ABA3-DD32-67FC-94B0-B0E9CB2D269D}"/>
              </a:ext>
            </a:extLst>
          </p:cNvPr>
          <p:cNvSpPr txBox="1"/>
          <p:nvPr/>
        </p:nvSpPr>
        <p:spPr>
          <a:xfrm>
            <a:off x="1877221" y="23872056"/>
            <a:ext cx="6858200" cy="2218227"/>
          </a:xfrm>
          <a:prstGeom prst="rect">
            <a:avLst/>
          </a:prstGeom>
        </p:spPr>
        <p:txBody>
          <a:bodyPr lIns="0" tIns="0" rIns="0" bIns="0" rtlCol="0" anchor="t">
            <a:spAutoFit/>
          </a:bodyPr>
          <a:lstStyle/>
          <a:p>
            <a:pPr algn="l">
              <a:lnSpc>
                <a:spcPts val="8460"/>
              </a:lnSpc>
            </a:pPr>
            <a:r>
              <a:rPr lang="en-US" sz="6043" b="1" dirty="0" err="1">
                <a:solidFill>
                  <a:srgbClr val="EFEEF2"/>
                </a:solidFill>
                <a:latin typeface="Arial MT Pro Bold"/>
                <a:ea typeface="Arial MT Pro Bold"/>
                <a:cs typeface="Arial MT Pro Bold"/>
                <a:sym typeface="Arial MT Pro Bold"/>
              </a:rPr>
              <a:t>MATHERIALS</a:t>
            </a:r>
            <a:r>
              <a:rPr lang="en-US" sz="6043" b="1" dirty="0">
                <a:solidFill>
                  <a:srgbClr val="EFEEF2"/>
                </a:solidFill>
                <a:latin typeface="Arial MT Pro Bold"/>
                <a:ea typeface="Arial MT Pro Bold"/>
                <a:cs typeface="Arial MT Pro Bold"/>
                <a:sym typeface="Arial MT Pro Bold"/>
              </a:rPr>
              <a:t> AND METHODS</a:t>
            </a:r>
          </a:p>
        </p:txBody>
      </p:sp>
      <p:sp>
        <p:nvSpPr>
          <p:cNvPr id="39" name="TextBox 17">
            <a:extLst>
              <a:ext uri="{FF2B5EF4-FFF2-40B4-BE49-F238E27FC236}">
                <a16:creationId xmlns:a16="http://schemas.microsoft.com/office/drawing/2014/main" id="{9513EFA4-A72E-F70E-439A-AB64DB77B6BB}"/>
              </a:ext>
            </a:extLst>
          </p:cNvPr>
          <p:cNvSpPr txBox="1"/>
          <p:nvPr/>
        </p:nvSpPr>
        <p:spPr>
          <a:xfrm>
            <a:off x="1877230" y="1466211"/>
            <a:ext cx="17595371" cy="1743298"/>
          </a:xfrm>
          <a:prstGeom prst="rect">
            <a:avLst/>
          </a:prstGeom>
        </p:spPr>
        <p:txBody>
          <a:bodyPr wrap="square" lIns="0" tIns="0" rIns="0" bIns="0" rtlCol="0" anchor="t">
            <a:spAutoFit/>
          </a:bodyPr>
          <a:lstStyle/>
          <a:p>
            <a:pPr algn="l">
              <a:lnSpc>
                <a:spcPts val="14087"/>
              </a:lnSpc>
            </a:pPr>
            <a:r>
              <a:rPr lang="en-US" sz="10062" b="1" dirty="0">
                <a:solidFill>
                  <a:srgbClr val="EFEEF2"/>
                </a:solidFill>
                <a:latin typeface="Arial MT Pro Bold"/>
                <a:ea typeface="Arial MT Pro Bold"/>
                <a:cs typeface="Arial MT Pro Bold"/>
                <a:sym typeface="Arial MT Pro Bold"/>
              </a:rPr>
              <a:t>REPLACE THIS WITH TITLE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Prilagođeno</PresentationFormat>
  <Paragraphs>0</Paragraphs>
  <Slides>2</Slides>
  <Notes>0</Notes>
  <HiddenSlides>0</HiddenSlides>
  <MMClips>0</MMClips>
  <ScaleCrop>false</ScaleCrop>
  <HeadingPairs>
    <vt:vector size="4" baseType="variant">
      <vt:variant>
        <vt:lpstr>Tema</vt:lpstr>
      </vt:variant>
      <vt:variant>
        <vt:i4>1</vt:i4>
      </vt:variant>
      <vt:variant>
        <vt:lpstr>Naslovi slajdova</vt:lpstr>
      </vt:variant>
      <vt:variant>
        <vt:i4>2</vt:i4>
      </vt:variant>
    </vt:vector>
  </HeadingPairs>
  <TitlesOfParts>
    <vt:vector size="3" baseType="lpstr">
      <vt:lpstr>Office Theme</vt:lpstr>
      <vt:lpstr>PowerPoint prezentacija</vt:lpstr>
      <vt:lpstr>PowerPoint prezentacija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OSCON POSTER TEMPLATE</dc:title>
  <cp:lastModifiedBy>Marko Roso</cp:lastModifiedBy>
  <cp:revision>2</cp:revision>
  <dcterms:created xsi:type="dcterms:W3CDTF">2006-08-16T00:00:00Z</dcterms:created>
  <dcterms:modified xsi:type="dcterms:W3CDTF">2026-02-17T16:10:42Z</dcterms:modified>
  <dc:identifier>DAG_2Jq4Vrs</dc:identifier>
</cp:coreProperties>
</file>